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9" r:id="rId1"/>
    <p:sldMasterId id="2147483821" r:id="rId2"/>
  </p:sldMasterIdLst>
  <p:notesMasterIdLst>
    <p:notesMasterId r:id="rId33"/>
  </p:notesMasterIdLst>
  <p:sldIdLst>
    <p:sldId id="256" r:id="rId3"/>
    <p:sldId id="257" r:id="rId4"/>
    <p:sldId id="262" r:id="rId5"/>
    <p:sldId id="295" r:id="rId6"/>
    <p:sldId id="297" r:id="rId7"/>
    <p:sldId id="298" r:id="rId8"/>
    <p:sldId id="258" r:id="rId9"/>
    <p:sldId id="263" r:id="rId10"/>
    <p:sldId id="301" r:id="rId11"/>
    <p:sldId id="300" r:id="rId12"/>
    <p:sldId id="267" r:id="rId13"/>
    <p:sldId id="313" r:id="rId14"/>
    <p:sldId id="303" r:id="rId15"/>
    <p:sldId id="268" r:id="rId16"/>
    <p:sldId id="308" r:id="rId17"/>
    <p:sldId id="275" r:id="rId18"/>
    <p:sldId id="304" r:id="rId19"/>
    <p:sldId id="310" r:id="rId20"/>
    <p:sldId id="261" r:id="rId21"/>
    <p:sldId id="311" r:id="rId22"/>
    <p:sldId id="264" r:id="rId23"/>
    <p:sldId id="278" r:id="rId24"/>
    <p:sldId id="277" r:id="rId25"/>
    <p:sldId id="283" r:id="rId26"/>
    <p:sldId id="299" r:id="rId27"/>
    <p:sldId id="302" r:id="rId28"/>
    <p:sldId id="305" r:id="rId29"/>
    <p:sldId id="272" r:id="rId30"/>
    <p:sldId id="274" r:id="rId31"/>
    <p:sldId id="312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lani" initials="c" lastIdx="45" clrIdx="0">
    <p:extLst>
      <p:ext uri="{19B8F6BF-5375-455C-9EA6-DF929625EA0E}">
        <p15:presenceInfo xmlns:p15="http://schemas.microsoft.com/office/powerpoint/2012/main" userId="campla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3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02" y="72"/>
      </p:cViewPr>
      <p:guideLst/>
    </p:cSldViewPr>
  </p:slideViewPr>
  <p:outlineViewPr>
    <p:cViewPr>
      <p:scale>
        <a:sx n="33" d="100"/>
        <a:sy n="33" d="100"/>
      </p:scale>
      <p:origin x="0" y="-4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5T14:51:23.684" idx="39">
    <p:pos x="10" y="10"/>
    <p:text>MSBS mega sample per second</p:text>
    <p:extLst>
      <p:ext uri="{C676402C-5697-4E1C-873F-D02D1690AC5C}">
        <p15:threadingInfo xmlns:p15="http://schemas.microsoft.com/office/powerpoint/2012/main" timeZoneBias="-120"/>
      </p:ext>
    </p:extLst>
  </p:cm>
  <p:cm authorId="1" dt="2017-05-05T14:51:34.273" idx="40">
    <p:pos x="146" y="146"/>
    <p:text>Effective number of bits</p:text>
    <p:extLst>
      <p:ext uri="{C676402C-5697-4E1C-873F-D02D1690AC5C}">
        <p15:threadingInfo xmlns:p15="http://schemas.microsoft.com/office/powerpoint/2012/main" timeZoneBias="-120"/>
      </p:ext>
    </p:extLst>
  </p:cm>
  <p:cm authorId="1" dt="2017-05-05T14:52:31.007" idx="41">
    <p:pos x="282" y="282"/>
    <p:text>Successive approximation register</p:text>
    <p:extLst>
      <p:ext uri="{C676402C-5697-4E1C-873F-D02D1690AC5C}">
        <p15:threadingInfo xmlns:p15="http://schemas.microsoft.com/office/powerpoint/2012/main" timeZoneBias="-120"/>
      </p:ext>
    </p:extLst>
  </p:cm>
  <p:cm authorId="1" dt="2017-05-05T14:52:54.906" idx="42">
    <p:pos x="418" y="418"/>
    <p:text>QFN Quad flat package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5T14:51:23.684" idx="39">
    <p:pos x="10" y="10"/>
    <p:text>MSBS mega sample per second</p:text>
    <p:extLst>
      <p:ext uri="{C676402C-5697-4E1C-873F-D02D1690AC5C}">
        <p15:threadingInfo xmlns:p15="http://schemas.microsoft.com/office/powerpoint/2012/main" timeZoneBias="-120"/>
      </p:ext>
    </p:extLst>
  </p:cm>
  <p:cm authorId="1" dt="2017-05-05T14:51:34.273" idx="40">
    <p:pos x="146" y="146"/>
    <p:text>Effective number of bits</p:text>
    <p:extLst>
      <p:ext uri="{C676402C-5697-4E1C-873F-D02D1690AC5C}">
        <p15:threadingInfo xmlns:p15="http://schemas.microsoft.com/office/powerpoint/2012/main" timeZoneBias="-120"/>
      </p:ext>
    </p:extLst>
  </p:cm>
  <p:cm authorId="1" dt="2017-05-05T14:52:31.007" idx="41">
    <p:pos x="282" y="282"/>
    <p:text>Successive approximation register</p:text>
    <p:extLst>
      <p:ext uri="{C676402C-5697-4E1C-873F-D02D1690AC5C}">
        <p15:threadingInfo xmlns:p15="http://schemas.microsoft.com/office/powerpoint/2012/main" timeZoneBias="-120"/>
      </p:ext>
    </p:extLst>
  </p:cm>
  <p:cm authorId="1" dt="2017-05-05T14:52:54.906" idx="42">
    <p:pos x="418" y="418"/>
    <p:text>QFN Quad flat package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5T15:19:41.431" idx="45">
    <p:pos x="10" y="10"/>
    <p:text>Intro installazione Demo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5T11:20:43.993" idx="38">
    <p:pos x="10" y="10"/>
    <p:text>40 optical link at 5.12 Gbps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5T15:04:13.435" idx="43">
    <p:pos x="10" y="10"/>
    <p:text>Tabella 5 - IDR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5T15:11:50.351" idx="44">
    <p:pos x="10" y="10"/>
    <p:text>Prodotta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2DDC5-7985-4A37-869B-C4CE7F9990B0}" type="datetimeFigureOut">
              <a:rPr lang="it-IT" smtClean="0"/>
              <a:t>21/05/2017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EB335-75F8-433C-B89F-396E11C5B9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21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80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383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17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90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3279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014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38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EB335-75F8-433C-B89F-396E11C5B96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75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74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565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7889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074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047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67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290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59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40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36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14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530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506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107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4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7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346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5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1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73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382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157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74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53802-A0A9-42B0-B538-CE05962436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8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ctrTitle"/>
          </p:nvPr>
        </p:nvSpPr>
        <p:spPr>
          <a:xfrm>
            <a:off x="38401" y="2325187"/>
            <a:ext cx="11495284" cy="2095861"/>
          </a:xfrm>
        </p:spPr>
        <p:txBody>
          <a:bodyPr>
            <a:normAutofit/>
          </a:bodyPr>
          <a:lstStyle/>
          <a:p>
            <a:r>
              <a:rPr lang="en-US" sz="5000" dirty="0"/>
              <a:t>Phase-I Trigger Readout Electronics Upgrade for the ATLAS Liquid-Argon Calorimeters</a:t>
            </a:r>
            <a:endParaRPr lang="it-IT" sz="50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77590" y="4624251"/>
            <a:ext cx="110780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TIPP17 –22 MAY 2017</a:t>
            </a:r>
          </a:p>
          <a:p>
            <a:pPr algn="r"/>
            <a:endParaRPr lang="en-US" sz="24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algn="r"/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Alessandra Camplani – </a:t>
            </a:r>
            <a:r>
              <a:rPr lang="en-US" sz="2000" spc="3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Universit</a:t>
            </a:r>
            <a:r>
              <a:rPr lang="it-IT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à</a:t>
            </a:r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000" spc="3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degli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000" spc="3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Studi</a:t>
            </a:r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and INFN Milano</a:t>
            </a:r>
          </a:p>
          <a:p>
            <a:pPr algn="r"/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On </a:t>
            </a:r>
            <a:r>
              <a:rPr lang="en-US" sz="2000" spc="3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behalf of the ATLAS Liquid Argon Calorimeter </a:t>
            </a:r>
            <a:r>
              <a:rPr lang="en-US" sz="2000" spc="3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group</a:t>
            </a:r>
          </a:p>
          <a:p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11572874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https://claranellist.files.wordpress.com/2016/04/atlas-logo-ref-cmyk-h.jpg?w=379&amp;h=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0" y="0"/>
            <a:ext cx="2821983" cy="14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5712" y="66171"/>
            <a:ext cx="1903083" cy="14016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234" y="314329"/>
            <a:ext cx="2786692" cy="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 Trigger Digitizer Board (LTDB)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049013" y="1872555"/>
            <a:ext cx="10566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124 </a:t>
            </a:r>
            <a:r>
              <a:rPr lang="it-IT" dirty="0" err="1"/>
              <a:t>LTDBs</a:t>
            </a:r>
            <a:r>
              <a:rPr lang="it-IT" dirty="0"/>
              <a:t> to </a:t>
            </a:r>
            <a:r>
              <a:rPr lang="it-IT" dirty="0" err="1"/>
              <a:t>readout</a:t>
            </a:r>
            <a:r>
              <a:rPr lang="it-IT" dirty="0"/>
              <a:t> the </a:t>
            </a:r>
            <a:r>
              <a:rPr lang="it-IT" dirty="0" smtClean="0"/>
              <a:t>34k </a:t>
            </a:r>
            <a:r>
              <a:rPr lang="it-IT" dirty="0"/>
              <a:t>Super </a:t>
            </a:r>
            <a:r>
              <a:rPr lang="it-IT" dirty="0" err="1"/>
              <a:t>Cells</a:t>
            </a:r>
            <a:r>
              <a:rPr lang="it-IT" dirty="0"/>
              <a:t> of the LAr </a:t>
            </a:r>
            <a:r>
              <a:rPr lang="it-IT" dirty="0" err="1"/>
              <a:t>calorimeter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1 </a:t>
            </a:r>
            <a:r>
              <a:rPr lang="it-IT" dirty="0"/>
              <a:t>LTDB </a:t>
            </a:r>
            <a:r>
              <a:rPr lang="it-IT" dirty="0" err="1"/>
              <a:t>handles</a:t>
            </a:r>
            <a:r>
              <a:rPr lang="it-IT" dirty="0"/>
              <a:t> </a:t>
            </a:r>
            <a:r>
              <a:rPr lang="it-IT" dirty="0" err="1"/>
              <a:t>analog</a:t>
            </a:r>
            <a:r>
              <a:rPr lang="it-IT" dirty="0"/>
              <a:t> input </a:t>
            </a:r>
            <a:r>
              <a:rPr lang="it-IT" dirty="0" smtClean="0"/>
              <a:t>up to 320 </a:t>
            </a:r>
            <a:r>
              <a:rPr lang="it-IT" dirty="0"/>
              <a:t>Super </a:t>
            </a:r>
            <a:r>
              <a:rPr lang="it-IT" dirty="0" err="1"/>
              <a:t>Cells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Digitizes</a:t>
            </a:r>
            <a:r>
              <a:rPr lang="it-IT" dirty="0" smtClean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12 bits @ 40MHz </a:t>
            </a:r>
            <a:r>
              <a:rPr lang="it-IT" dirty="0" err="1"/>
              <a:t>using</a:t>
            </a:r>
            <a:r>
              <a:rPr lang="it-IT" dirty="0"/>
              <a:t> 80 custom </a:t>
            </a:r>
            <a:r>
              <a:rPr lang="it-IT" dirty="0" err="1" smtClean="0"/>
              <a:t>ADCs</a:t>
            </a:r>
            <a:r>
              <a:rPr lang="it-IT" dirty="0" smtClean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Generate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sums</a:t>
            </a:r>
            <a:r>
              <a:rPr lang="it-IT" dirty="0"/>
              <a:t> to </a:t>
            </a:r>
            <a:r>
              <a:rPr lang="it-IT" dirty="0" err="1"/>
              <a:t>keep</a:t>
            </a:r>
            <a:r>
              <a:rPr lang="it-IT" dirty="0"/>
              <a:t> </a:t>
            </a:r>
            <a:r>
              <a:rPr lang="it-IT" dirty="0" err="1"/>
              <a:t>compatibility</a:t>
            </a:r>
            <a:r>
              <a:rPr lang="it-IT" dirty="0"/>
              <a:t> with </a:t>
            </a:r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Transmits</a:t>
            </a:r>
            <a:r>
              <a:rPr lang="it-IT" dirty="0" smtClean="0"/>
              <a:t> </a:t>
            </a:r>
            <a:r>
              <a:rPr lang="it-IT" dirty="0" err="1"/>
              <a:t>digital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40 </a:t>
            </a:r>
            <a:r>
              <a:rPr lang="it-IT" dirty="0" err="1"/>
              <a:t>optical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@ 5.12Gbps </a:t>
            </a:r>
            <a:r>
              <a:rPr lang="it-IT" dirty="0" smtClean="0"/>
              <a:t>via </a:t>
            </a:r>
            <a:r>
              <a:rPr lang="it-IT" dirty="0"/>
              <a:t>custom </a:t>
            </a:r>
            <a:r>
              <a:rPr lang="it-IT" dirty="0" err="1" smtClean="0"/>
              <a:t>ASICs</a:t>
            </a:r>
            <a:r>
              <a:rPr lang="it-IT" dirty="0" smtClean="0"/>
              <a:t> 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27" y="3349883"/>
            <a:ext cx="4709517" cy="2010071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049013" y="3682877"/>
            <a:ext cx="34683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Receive LHC clock and Trigger signals</a:t>
            </a:r>
            <a:r>
              <a:rPr lang="it-IT" dirty="0" smtClean="0"/>
              <a:t> </a:t>
            </a:r>
            <a:r>
              <a:rPr lang="it-IT" dirty="0" err="1"/>
              <a:t>through</a:t>
            </a:r>
            <a:r>
              <a:rPr lang="it-IT" dirty="0"/>
              <a:t> 5 </a:t>
            </a:r>
            <a:r>
              <a:rPr lang="it-IT" dirty="0" err="1"/>
              <a:t>GBTx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Analog and Digital part are merged at the </a:t>
            </a:r>
            <a:r>
              <a:rPr lang="en-US" dirty="0" err="1" smtClean="0"/>
              <a:t>gerber</a:t>
            </a:r>
            <a:r>
              <a:rPr lang="en-US" dirty="0" smtClean="0"/>
              <a:t> </a:t>
            </a:r>
            <a:r>
              <a:rPr lang="en-US" dirty="0"/>
              <a:t>file </a:t>
            </a:r>
            <a:r>
              <a:rPr lang="en-US" dirty="0" smtClean="0"/>
              <a:t>level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Power </a:t>
            </a:r>
            <a:r>
              <a:rPr lang="en-US" dirty="0"/>
              <a:t>section is realized on a mezzanine </a:t>
            </a:r>
            <a:r>
              <a:rPr lang="en-US" dirty="0" smtClean="0"/>
              <a:t>(PDB)</a:t>
            </a:r>
          </a:p>
          <a:p>
            <a:pPr algn="just"/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Phase</a:t>
            </a:r>
            <a:r>
              <a:rPr lang="it-IT" dirty="0"/>
              <a:t>-II </a:t>
            </a:r>
            <a:r>
              <a:rPr lang="it-IT" dirty="0" err="1"/>
              <a:t>compatible</a:t>
            </a:r>
            <a:endParaRPr lang="it-IT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412" y="213911"/>
            <a:ext cx="3670377" cy="2318396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10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10521381" y="6064267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PDB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108294" y="3654504"/>
            <a:ext cx="16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LTDB </a:t>
            </a:r>
            <a:r>
              <a:rPr lang="it-IT" dirty="0" err="1" smtClean="0"/>
              <a:t>prototype</a:t>
            </a:r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11020" y="4604738"/>
            <a:ext cx="1009250" cy="2561231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409" y="4002089"/>
            <a:ext cx="3192500" cy="239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dirty="0" smtClean="0"/>
              <a:t>LTDB: custom ASICs (1)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953642" y="1559072"/>
            <a:ext cx="1147750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ADC</a:t>
            </a:r>
            <a:endParaRPr lang="it-IT" b="1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Quad</a:t>
            </a:r>
            <a:r>
              <a:rPr lang="it-IT" dirty="0" smtClean="0"/>
              <a:t> </a:t>
            </a:r>
            <a:r>
              <a:rPr lang="it-IT" dirty="0"/>
              <a:t>12 bits </a:t>
            </a:r>
            <a:r>
              <a:rPr lang="it-IT" dirty="0" err="1"/>
              <a:t>hybrid</a:t>
            </a:r>
            <a:r>
              <a:rPr lang="it-IT" dirty="0"/>
              <a:t> pipeline SAR ADC (IBM8RF 130nm </a:t>
            </a:r>
            <a:r>
              <a:rPr lang="it-IT" dirty="0" smtClean="0"/>
              <a:t>CMOS)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40 </a:t>
            </a:r>
            <a:r>
              <a:rPr lang="it-IT" dirty="0"/>
              <a:t>MSPS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ENOB 11 bits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Dynamic</a:t>
            </a:r>
            <a:r>
              <a:rPr lang="it-IT" dirty="0" smtClean="0"/>
              <a:t> </a:t>
            </a:r>
            <a:r>
              <a:rPr lang="it-IT" dirty="0" err="1" smtClean="0"/>
              <a:t>range</a:t>
            </a:r>
            <a:endParaRPr lang="it-IT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Typically</a:t>
            </a:r>
            <a:r>
              <a:rPr lang="it-IT" dirty="0" smtClean="0"/>
              <a:t> 11.8 bits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Power</a:t>
            </a:r>
            <a:r>
              <a:rPr lang="it-IT" dirty="0"/>
              <a:t> </a:t>
            </a:r>
            <a:r>
              <a:rPr lang="it-IT" dirty="0" err="1"/>
              <a:t>dissipation</a:t>
            </a:r>
            <a:r>
              <a:rPr lang="it-IT" dirty="0"/>
              <a:t> </a:t>
            </a:r>
            <a:r>
              <a:rPr lang="it-IT" dirty="0" smtClean="0"/>
              <a:t>&lt; </a:t>
            </a:r>
            <a:r>
              <a:rPr lang="it-IT" dirty="0"/>
              <a:t>50 </a:t>
            </a:r>
            <a:r>
              <a:rPr lang="it-IT" dirty="0" err="1"/>
              <a:t>mW</a:t>
            </a:r>
            <a:r>
              <a:rPr lang="it-IT" dirty="0"/>
              <a:t>/</a:t>
            </a:r>
            <a:r>
              <a:rPr lang="it-IT" dirty="0" err="1"/>
              <a:t>channel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112.5 ns </a:t>
            </a:r>
            <a:r>
              <a:rPr lang="it-IT" dirty="0" err="1"/>
              <a:t>latency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Die</a:t>
            </a:r>
            <a:r>
              <a:rPr lang="it-IT" dirty="0"/>
              <a:t>: </a:t>
            </a:r>
            <a:endParaRPr lang="it-IT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3.6 x 3.6 mm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72 </a:t>
            </a:r>
            <a:r>
              <a:rPr lang="it-IT" dirty="0" err="1"/>
              <a:t>pins</a:t>
            </a:r>
            <a:r>
              <a:rPr lang="it-IT" dirty="0"/>
              <a:t> </a:t>
            </a:r>
            <a:r>
              <a:rPr lang="it-IT" dirty="0" smtClean="0"/>
              <a:t>QFN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/>
            <a:r>
              <a:rPr lang="it-IT" b="1" dirty="0" smtClean="0"/>
              <a:t>Status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New test board </a:t>
            </a:r>
            <a:r>
              <a:rPr lang="en-US" dirty="0"/>
              <a:t>is being </a:t>
            </a:r>
            <a:r>
              <a:rPr lang="en-US" dirty="0" smtClean="0"/>
              <a:t>developed to </a:t>
            </a:r>
            <a:r>
              <a:rPr lang="en-US" dirty="0"/>
              <a:t>screen and categorize the production chips quickly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180 </a:t>
            </a:r>
            <a:r>
              <a:rPr lang="en-US" dirty="0"/>
              <a:t>recently produced Nevis15 chips </a:t>
            </a:r>
            <a:r>
              <a:rPr lang="en-US" dirty="0" smtClean="0"/>
              <a:t>to </a:t>
            </a:r>
            <a:r>
              <a:rPr lang="en-US" dirty="0"/>
              <a:t>develop and validate the </a:t>
            </a:r>
            <a:r>
              <a:rPr lang="en-US" dirty="0" smtClean="0"/>
              <a:t>QA/QC </a:t>
            </a:r>
            <a:r>
              <a:rPr lang="en-US" dirty="0"/>
              <a:t>procedures 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Radiation </a:t>
            </a:r>
            <a:r>
              <a:rPr lang="en-US" dirty="0"/>
              <a:t>tolerance </a:t>
            </a:r>
            <a:r>
              <a:rPr lang="en-US" dirty="0" smtClean="0"/>
              <a:t>for Nevis </a:t>
            </a:r>
            <a:r>
              <a:rPr lang="en-US" dirty="0"/>
              <a:t>ADC designs was established up to ~10 </a:t>
            </a:r>
            <a:r>
              <a:rPr lang="en-US" dirty="0" err="1"/>
              <a:t>MRad</a:t>
            </a:r>
            <a:r>
              <a:rPr lang="en-US" dirty="0"/>
              <a:t> (requirement of 100 </a:t>
            </a:r>
            <a:r>
              <a:rPr lang="en-US" dirty="0" err="1"/>
              <a:t>kRad</a:t>
            </a:r>
            <a:r>
              <a:rPr lang="en-US" dirty="0"/>
              <a:t>)</a:t>
            </a:r>
            <a:endParaRPr lang="it-IT" dirty="0" smtClean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68" y="1404327"/>
            <a:ext cx="4034095" cy="3330960"/>
          </a:xfrm>
          <a:prstGeom prst="rect">
            <a:avLst/>
          </a:prstGeom>
        </p:spPr>
      </p:pic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8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/>
          <p:cNvSpPr/>
          <p:nvPr/>
        </p:nvSpPr>
        <p:spPr>
          <a:xfrm>
            <a:off x="901231" y="1385682"/>
            <a:ext cx="497906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b="1" dirty="0" smtClean="0"/>
              <a:t>LOCx2: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Silanna</a:t>
            </a:r>
            <a:r>
              <a:rPr lang="it-IT" dirty="0" smtClean="0"/>
              <a:t> </a:t>
            </a:r>
            <a:r>
              <a:rPr lang="it-IT" dirty="0" err="1"/>
              <a:t>Foundry</a:t>
            </a:r>
            <a:r>
              <a:rPr lang="it-IT" dirty="0"/>
              <a:t> 250 </a:t>
            </a:r>
            <a:r>
              <a:rPr lang="it-IT" dirty="0" smtClean="0"/>
              <a:t>nm, </a:t>
            </a:r>
            <a:r>
              <a:rPr lang="it-IT" dirty="0" err="1"/>
              <a:t>Silicon</a:t>
            </a:r>
            <a:r>
              <a:rPr lang="it-IT" dirty="0"/>
              <a:t>-on-</a:t>
            </a:r>
            <a:r>
              <a:rPr lang="it-IT" dirty="0" err="1"/>
              <a:t>Sapphire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DUAL 8 x 14 bits </a:t>
            </a:r>
            <a:r>
              <a:rPr lang="it-IT" dirty="0" err="1" smtClean="0"/>
              <a:t>serializer</a:t>
            </a:r>
            <a:r>
              <a:rPr lang="it-IT" dirty="0" smtClean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smtClean="0"/>
              <a:t>5.12 </a:t>
            </a:r>
            <a:r>
              <a:rPr lang="it-IT" dirty="0" err="1" smtClean="0"/>
              <a:t>Gbps</a:t>
            </a:r>
            <a:r>
              <a:rPr lang="it-IT" dirty="0" smtClean="0"/>
              <a:t> </a:t>
            </a:r>
            <a:r>
              <a:rPr lang="it-IT" dirty="0" err="1" smtClean="0"/>
              <a:t>outputs</a:t>
            </a:r>
            <a:r>
              <a:rPr lang="it-IT" dirty="0" smtClean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Nevis</a:t>
            </a:r>
            <a:r>
              <a:rPr lang="it-IT" dirty="0" smtClean="0"/>
              <a:t> ADC </a:t>
            </a:r>
            <a:r>
              <a:rPr lang="it-IT" dirty="0" err="1" smtClean="0"/>
              <a:t>compatible</a:t>
            </a:r>
            <a:r>
              <a:rPr lang="it-IT" dirty="0" smtClean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 smtClean="0"/>
              <a:t>Power</a:t>
            </a:r>
            <a:r>
              <a:rPr lang="it-IT" dirty="0" smtClean="0"/>
              <a:t> </a:t>
            </a:r>
            <a:r>
              <a:rPr lang="it-IT" dirty="0" err="1"/>
              <a:t>consumption</a:t>
            </a:r>
            <a:r>
              <a:rPr lang="it-IT" dirty="0"/>
              <a:t> </a:t>
            </a:r>
            <a:r>
              <a:rPr lang="pl-PL" dirty="0"/>
              <a:t>1 W 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/>
              <a:t>Fixed Latency &lt; 75 ns 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Die: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/>
              <a:t>6.036 x 3.68 mm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/>
              <a:t>100 </a:t>
            </a:r>
            <a:r>
              <a:rPr lang="it-IT" dirty="0" err="1"/>
              <a:t>pins</a:t>
            </a:r>
            <a:r>
              <a:rPr lang="it-IT" dirty="0"/>
              <a:t> QFN </a:t>
            </a:r>
            <a:endParaRPr lang="it-IT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400" dirty="0" smtClean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/>
          <a:lstStyle/>
          <a:p>
            <a:r>
              <a:rPr lang="en-US" dirty="0" smtClean="0"/>
              <a:t>LTDB: custom ASICs (2)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12</a:t>
            </a:fld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458" y="4373100"/>
            <a:ext cx="2821867" cy="184073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048" y="2177176"/>
            <a:ext cx="2815385" cy="14379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6403266" y="1438512"/>
            <a:ext cx="50135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err="1"/>
              <a:t>LOCld</a:t>
            </a:r>
            <a:r>
              <a:rPr lang="it-IT" b="1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Dual </a:t>
            </a:r>
            <a:r>
              <a:rPr lang="it-IT" dirty="0" err="1"/>
              <a:t>channel</a:t>
            </a:r>
            <a:r>
              <a:rPr lang="it-IT" dirty="0"/>
              <a:t> VCSEL driver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Die</a:t>
            </a:r>
            <a:r>
              <a:rPr lang="it-IT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2.114x1.090mm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40 </a:t>
            </a:r>
            <a:r>
              <a:rPr lang="it-IT" dirty="0" err="1"/>
              <a:t>pins</a:t>
            </a:r>
            <a:r>
              <a:rPr lang="it-IT" dirty="0"/>
              <a:t> QFN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6075280" y="4139307"/>
            <a:ext cx="52854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Status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wafers of the baseline ASICs, LOCx2 and </a:t>
            </a:r>
            <a:r>
              <a:rPr lang="en-US" dirty="0" err="1"/>
              <a:t>LOCld</a:t>
            </a:r>
            <a:r>
              <a:rPr lang="en-US" dirty="0"/>
              <a:t>, have been </a:t>
            </a:r>
            <a:r>
              <a:rPr lang="en-US" dirty="0" smtClean="0"/>
              <a:t>produced and soon will be tested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oth ASICS radiation </a:t>
            </a:r>
            <a:r>
              <a:rPr lang="en-US" dirty="0"/>
              <a:t>tolerant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Irradiated up to 200 </a:t>
            </a:r>
            <a:r>
              <a:rPr lang="en-US" dirty="0" err="1"/>
              <a:t>krad</a:t>
            </a:r>
            <a:r>
              <a:rPr lang="en-US" dirty="0"/>
              <a:t>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No change in the output eye diagram has been observed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119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6560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Back-End (BE) Upgrade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17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LAr Digital Processing </a:t>
            </a:r>
            <a:r>
              <a:rPr lang="sv-SE" dirty="0" smtClean="0"/>
              <a:t>Blade(LDPB)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343" y="252995"/>
            <a:ext cx="3442712" cy="2168673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774788" y="1450066"/>
            <a:ext cx="80648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LDPB</a:t>
            </a:r>
            <a:r>
              <a:rPr lang="en-US" dirty="0" smtClean="0"/>
              <a:t>: </a:t>
            </a:r>
            <a:r>
              <a:rPr lang="en-US" b="1" dirty="0" smtClean="0"/>
              <a:t>receives</a:t>
            </a:r>
            <a:r>
              <a:rPr lang="en-US" dirty="0" smtClean="0"/>
              <a:t> </a:t>
            </a:r>
            <a:r>
              <a:rPr lang="en-US" dirty="0"/>
              <a:t>digital SC data from the LTDBs of the upgraded FE system, </a:t>
            </a:r>
            <a:r>
              <a:rPr lang="en-US" b="1" dirty="0"/>
              <a:t>reconstructs</a:t>
            </a:r>
            <a:r>
              <a:rPr lang="en-US" dirty="0"/>
              <a:t> E</a:t>
            </a:r>
            <a:r>
              <a:rPr lang="en-US" baseline="-25000" dirty="0"/>
              <a:t>T</a:t>
            </a:r>
            <a:r>
              <a:rPr lang="en-US" dirty="0"/>
              <a:t>SC (the transverse energy of each SC), and </a:t>
            </a:r>
            <a:r>
              <a:rPr lang="en-US" b="1" dirty="0"/>
              <a:t>transmits</a:t>
            </a:r>
            <a:r>
              <a:rPr lang="en-US" dirty="0"/>
              <a:t> the results to the Level-1 Calorimeter Trigger System every 25 ns. 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b="1" dirty="0" smtClean="0"/>
              <a:t>Total number of boards</a:t>
            </a:r>
            <a:r>
              <a:rPr lang="en-US" dirty="0" smtClean="0"/>
              <a:t>:</a:t>
            </a:r>
          </a:p>
          <a:p>
            <a:pPr algn="just"/>
            <a:r>
              <a:rPr lang="en-US" dirty="0" smtClean="0"/>
              <a:t>32 </a:t>
            </a:r>
            <a:r>
              <a:rPr lang="en-US" dirty="0"/>
              <a:t>ATCA Carrier board and 128 AMC mezzanine (LATOME) </a:t>
            </a:r>
            <a:r>
              <a:rPr lang="en-US" dirty="0" smtClean="0"/>
              <a:t>boards</a:t>
            </a:r>
            <a:endParaRPr lang="it-IT" dirty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14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774788" y="3383733"/>
            <a:ext cx="49258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ATCA Carrier </a:t>
            </a:r>
            <a:r>
              <a:rPr lang="it-IT" dirty="0" err="1"/>
              <a:t>board</a:t>
            </a:r>
            <a:r>
              <a:rPr lang="it-IT" dirty="0"/>
              <a:t> + RTM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Monitoring </a:t>
            </a:r>
            <a:r>
              <a:rPr lang="en-US" dirty="0"/>
              <a:t>data through RTM and </a:t>
            </a:r>
            <a:r>
              <a:rPr lang="en-US" dirty="0" smtClean="0"/>
              <a:t>ATCA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4 </a:t>
            </a:r>
            <a:r>
              <a:rPr lang="it-IT" dirty="0"/>
              <a:t>LATOME per </a:t>
            </a:r>
            <a:r>
              <a:rPr lang="it-IT" dirty="0" err="1"/>
              <a:t>each</a:t>
            </a:r>
            <a:r>
              <a:rPr lang="it-IT" dirty="0"/>
              <a:t> Carrier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 data flow </a:t>
            </a:r>
            <a:r>
              <a:rPr lang="en-US" dirty="0" smtClean="0"/>
              <a:t>only </a:t>
            </a:r>
            <a:r>
              <a:rPr lang="en-US" dirty="0"/>
              <a:t>through LATOME </a:t>
            </a:r>
            <a:endParaRPr lang="en-US" dirty="0" smtClean="0"/>
          </a:p>
          <a:p>
            <a:pPr lvl="1"/>
            <a:r>
              <a:rPr lang="en-US" dirty="0" smtClean="0"/>
              <a:t>     (</a:t>
            </a:r>
            <a:r>
              <a:rPr lang="en-US" dirty="0"/>
              <a:t>in: 20 </a:t>
            </a:r>
            <a:r>
              <a:rPr lang="en-US" dirty="0" err="1"/>
              <a:t>Tbps</a:t>
            </a:r>
            <a:r>
              <a:rPr lang="en-US" dirty="0"/>
              <a:t>, out: 41 </a:t>
            </a:r>
            <a:r>
              <a:rPr lang="en-US" dirty="0" err="1"/>
              <a:t>Tbps</a:t>
            </a:r>
            <a:r>
              <a:rPr lang="en-US" dirty="0"/>
              <a:t> in total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ARRIA10 </a:t>
            </a:r>
            <a:r>
              <a:rPr lang="it-IT" dirty="0"/>
              <a:t>(Altera) and Virtex7 (</a:t>
            </a:r>
            <a:r>
              <a:rPr lang="it-IT" dirty="0" err="1"/>
              <a:t>Xilinx</a:t>
            </a:r>
            <a:r>
              <a:rPr lang="it-IT" dirty="0"/>
              <a:t>) </a:t>
            </a:r>
            <a:r>
              <a:rPr lang="it-IT" dirty="0" err="1"/>
              <a:t>FPGAs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192 input </a:t>
            </a:r>
            <a:r>
              <a:rPr lang="it-IT" dirty="0" err="1"/>
              <a:t>fibres</a:t>
            </a:r>
            <a:r>
              <a:rPr lang="it-IT" dirty="0"/>
              <a:t> @ 5.12 </a:t>
            </a:r>
            <a:r>
              <a:rPr lang="it-IT" dirty="0" err="1"/>
              <a:t>Gbps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192 output </a:t>
            </a:r>
            <a:r>
              <a:rPr lang="it-IT" dirty="0" err="1"/>
              <a:t>fibres</a:t>
            </a:r>
            <a:r>
              <a:rPr lang="it-IT" dirty="0"/>
              <a:t> @ 11.2 </a:t>
            </a:r>
            <a:r>
              <a:rPr lang="it-IT" dirty="0" err="1"/>
              <a:t>Gbps</a:t>
            </a:r>
            <a:r>
              <a:rPr lang="it-IT" dirty="0"/>
              <a:t> </a:t>
            </a:r>
            <a:endParaRPr lang="it-IT" dirty="0" smtClean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27" y="3151908"/>
            <a:ext cx="6920231" cy="32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5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LAr Trigger </a:t>
            </a:r>
            <a:r>
              <a:rPr lang="it-IT" dirty="0" err="1"/>
              <a:t>prOcessing</a:t>
            </a:r>
            <a:r>
              <a:rPr lang="it-IT" dirty="0"/>
              <a:t> </a:t>
            </a:r>
            <a:r>
              <a:rPr lang="it-IT" dirty="0" err="1" smtClean="0"/>
              <a:t>MEzzanine</a:t>
            </a:r>
            <a:r>
              <a:rPr lang="it-IT" dirty="0" smtClean="0"/>
              <a:t>: </a:t>
            </a:r>
            <a:r>
              <a:rPr lang="it-IT" dirty="0"/>
              <a:t>LATOME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69399" y="1576263"/>
            <a:ext cx="5955388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b="1" dirty="0" smtClean="0"/>
              <a:t>Main data path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 smtClean="0"/>
              <a:t>Receives Super Cells data from LTDB @5.12 </a:t>
            </a:r>
            <a:r>
              <a:rPr lang="en-US" sz="1700" dirty="0" err="1" smtClean="0"/>
              <a:t>Gbps</a:t>
            </a:r>
            <a:r>
              <a:rPr lang="en-US" sz="1700" dirty="0" smtClean="0"/>
              <a:t> on up to 48 optical links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 smtClean="0"/>
              <a:t>Computes </a:t>
            </a:r>
            <a:r>
              <a:rPr lang="en-US" sz="1600" dirty="0"/>
              <a:t>Super Cells transverse energy (ET) using optimal filter at each 25 ns bunch </a:t>
            </a:r>
            <a:r>
              <a:rPr lang="en-US" sz="1600" dirty="0" smtClean="0"/>
              <a:t>crossing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Builds trigger tower transverse energy and assigns it to the correct bunch </a:t>
            </a:r>
            <a:r>
              <a:rPr lang="en-US" sz="1600" dirty="0" smtClean="0"/>
              <a:t>crossing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 smtClean="0"/>
              <a:t>Sends trigger tower data @11.2 </a:t>
            </a:r>
            <a:r>
              <a:rPr lang="en-US" sz="1700" dirty="0" err="1" smtClean="0"/>
              <a:t>Gbps</a:t>
            </a:r>
            <a:r>
              <a:rPr lang="en-US" sz="1700" dirty="0" smtClean="0"/>
              <a:t> on up to 48 optical links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700" dirty="0" smtClean="0"/>
              <a:t>System has fixed latency less than 375 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it-IT" sz="1700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it-IT" sz="17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700" b="1" dirty="0" err="1" smtClean="0"/>
              <a:t>Receives</a:t>
            </a:r>
            <a:r>
              <a:rPr lang="it-IT" sz="1700" dirty="0" smtClean="0"/>
              <a:t> </a:t>
            </a:r>
            <a:r>
              <a:rPr lang="en-US" sz="1600" dirty="0"/>
              <a:t>Timing, Trigger </a:t>
            </a:r>
            <a:r>
              <a:rPr lang="en-US" sz="1600" dirty="0" smtClean="0"/>
              <a:t>Control </a:t>
            </a:r>
            <a:r>
              <a:rPr lang="it-IT" sz="1600" dirty="0" smtClean="0"/>
              <a:t>(</a:t>
            </a:r>
            <a:r>
              <a:rPr lang="it-IT" sz="1600" dirty="0"/>
              <a:t>TTC)</a:t>
            </a:r>
            <a:r>
              <a:rPr lang="en-US" sz="1600" dirty="0" smtClean="0"/>
              <a:t> commands and clock</a:t>
            </a:r>
            <a:r>
              <a:rPr lang="it-IT" sz="1700" dirty="0" smtClean="0"/>
              <a:t> and data from the </a:t>
            </a:r>
            <a:r>
              <a:rPr lang="en-US" sz="1700" dirty="0" smtClean="0"/>
              <a:t>Carrier board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7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 smtClean="0"/>
              <a:t>Monitors</a:t>
            </a:r>
            <a:r>
              <a:rPr lang="en-US" sz="1700" dirty="0" smtClean="0"/>
              <a:t> data and </a:t>
            </a:r>
            <a:r>
              <a:rPr lang="en-US" sz="1700" b="1" dirty="0" smtClean="0"/>
              <a:t>sends</a:t>
            </a:r>
            <a:r>
              <a:rPr lang="en-US" sz="1700" dirty="0" smtClean="0"/>
              <a:t> report to Central data acquisition system upon request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700" dirty="0" smtClean="0"/>
          </a:p>
        </p:txBody>
      </p:sp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Alessandra Camplani - TIPP2017</a:t>
            </a:r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15</a:t>
            </a:fld>
            <a:endParaRPr lang="it-IT" dirty="0"/>
          </a:p>
        </p:txBody>
      </p:sp>
      <p:pic>
        <p:nvPicPr>
          <p:cNvPr id="11" name="Image 1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21" y="3911518"/>
            <a:ext cx="4513956" cy="1829621"/>
          </a:xfrm>
          <a:prstGeom prst="rect">
            <a:avLst/>
          </a:prstGeom>
        </p:spPr>
      </p:pic>
      <p:sp>
        <p:nvSpPr>
          <p:cNvPr id="12" name="Rettangolo arrotondato 11"/>
          <p:cNvSpPr/>
          <p:nvPr/>
        </p:nvSpPr>
        <p:spPr>
          <a:xfrm>
            <a:off x="7403123" y="4114800"/>
            <a:ext cx="1316687" cy="156724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852008" y="3542186"/>
            <a:ext cx="116089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/>
              <a:t>DC/DC </a:t>
            </a:r>
            <a:r>
              <a:rPr lang="it-IT" sz="1500" dirty="0" err="1"/>
              <a:t>block</a:t>
            </a:r>
            <a:endParaRPr lang="it-IT" sz="1500" dirty="0"/>
          </a:p>
        </p:txBody>
      </p:sp>
      <p:cxnSp>
        <p:nvCxnSpPr>
          <p:cNvPr id="14" name="Connettore 2 13"/>
          <p:cNvCxnSpPr/>
          <p:nvPr/>
        </p:nvCxnSpPr>
        <p:spPr>
          <a:xfrm>
            <a:off x="7403123" y="3911518"/>
            <a:ext cx="421449" cy="65820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arrotondato 15"/>
          <p:cNvSpPr/>
          <p:nvPr/>
        </p:nvSpPr>
        <p:spPr>
          <a:xfrm>
            <a:off x="10456985" y="4044210"/>
            <a:ext cx="411246" cy="1449431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9019125" y="5882108"/>
            <a:ext cx="15593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8 Avago </a:t>
            </a:r>
            <a:r>
              <a:rPr lang="en-US" sz="1400" dirty="0" err="1"/>
              <a:t>uPods</a:t>
            </a:r>
            <a:r>
              <a:rPr lang="en-US" sz="1400" dirty="0"/>
              <a:t> </a:t>
            </a:r>
            <a:endParaRPr lang="en-US" sz="1400" dirty="0" smtClean="0"/>
          </a:p>
          <a:p>
            <a:pPr algn="ctr"/>
            <a:r>
              <a:rPr lang="en-US" sz="1400" dirty="0" smtClean="0"/>
              <a:t>(</a:t>
            </a:r>
            <a:r>
              <a:rPr lang="en-US" sz="1400" dirty="0"/>
              <a:t>8*12 optical </a:t>
            </a:r>
            <a:r>
              <a:rPr lang="en-US" sz="1400" dirty="0" smtClean="0"/>
              <a:t>links)</a:t>
            </a:r>
            <a:endParaRPr lang="it-IT" sz="1400" dirty="0"/>
          </a:p>
        </p:txBody>
      </p:sp>
      <p:cxnSp>
        <p:nvCxnSpPr>
          <p:cNvPr id="18" name="Connettore 2 17"/>
          <p:cNvCxnSpPr>
            <a:stCxn id="17" idx="0"/>
          </p:cNvCxnSpPr>
          <p:nvPr/>
        </p:nvCxnSpPr>
        <p:spPr>
          <a:xfrm flipV="1">
            <a:off x="9798794" y="5257800"/>
            <a:ext cx="789164" cy="6243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>
            <a:stCxn id="17" idx="0"/>
          </p:cNvCxnSpPr>
          <p:nvPr/>
        </p:nvCxnSpPr>
        <p:spPr>
          <a:xfrm flipH="1" flipV="1">
            <a:off x="8916677" y="5257800"/>
            <a:ext cx="882117" cy="62430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arrotondato 22"/>
          <p:cNvSpPr/>
          <p:nvPr/>
        </p:nvSpPr>
        <p:spPr>
          <a:xfrm>
            <a:off x="8711054" y="4067294"/>
            <a:ext cx="411246" cy="1449431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7503233" y="6076386"/>
            <a:ext cx="12254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 smtClean="0"/>
              <a:t>16 </a:t>
            </a:r>
            <a:r>
              <a:rPr lang="it-IT" sz="1500" dirty="0" err="1" smtClean="0"/>
              <a:t>layers</a:t>
            </a:r>
            <a:r>
              <a:rPr lang="it-IT" sz="1500" dirty="0" smtClean="0"/>
              <a:t> PCB</a:t>
            </a:r>
            <a:endParaRPr lang="it-IT" sz="1500" dirty="0"/>
          </a:p>
        </p:txBody>
      </p:sp>
      <p:cxnSp>
        <p:nvCxnSpPr>
          <p:cNvPr id="26" name="Connettore 2 25"/>
          <p:cNvCxnSpPr/>
          <p:nvPr/>
        </p:nvCxnSpPr>
        <p:spPr>
          <a:xfrm flipH="1" flipV="1">
            <a:off x="7267785" y="5578826"/>
            <a:ext cx="301911" cy="49756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arrotondato 28"/>
          <p:cNvSpPr/>
          <p:nvPr/>
        </p:nvSpPr>
        <p:spPr>
          <a:xfrm>
            <a:off x="11246149" y="3962400"/>
            <a:ext cx="206620" cy="170566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/>
          <p:cNvSpPr/>
          <p:nvPr/>
        </p:nvSpPr>
        <p:spPr>
          <a:xfrm>
            <a:off x="10767906" y="6033185"/>
            <a:ext cx="13007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 smtClean="0"/>
              <a:t>AMC </a:t>
            </a:r>
            <a:r>
              <a:rPr lang="it-IT" sz="1500" dirty="0" err="1" smtClean="0"/>
              <a:t>interface</a:t>
            </a:r>
            <a:endParaRPr lang="it-IT" sz="1500" dirty="0"/>
          </a:p>
        </p:txBody>
      </p:sp>
      <p:cxnSp>
        <p:nvCxnSpPr>
          <p:cNvPr id="31" name="Connettore 2 30"/>
          <p:cNvCxnSpPr/>
          <p:nvPr/>
        </p:nvCxnSpPr>
        <p:spPr>
          <a:xfrm flipH="1" flipV="1">
            <a:off x="11349459" y="5029200"/>
            <a:ext cx="429495" cy="100956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tangolo arrotondato 32"/>
          <p:cNvSpPr/>
          <p:nvPr/>
        </p:nvSpPr>
        <p:spPr>
          <a:xfrm>
            <a:off x="9159257" y="3962400"/>
            <a:ext cx="1192220" cy="33073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/>
          <p:cNvSpPr/>
          <p:nvPr/>
        </p:nvSpPr>
        <p:spPr>
          <a:xfrm>
            <a:off x="9826118" y="3504538"/>
            <a:ext cx="208422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500" dirty="0"/>
              <a:t>2Gbits DDR3 @ 800MHz</a:t>
            </a:r>
          </a:p>
        </p:txBody>
      </p:sp>
      <p:cxnSp>
        <p:nvCxnSpPr>
          <p:cNvPr id="35" name="Connettore 2 34"/>
          <p:cNvCxnSpPr/>
          <p:nvPr/>
        </p:nvCxnSpPr>
        <p:spPr>
          <a:xfrm flipH="1">
            <a:off x="9703278" y="3798444"/>
            <a:ext cx="611007" cy="34321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515" y="1470933"/>
            <a:ext cx="5020066" cy="18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2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Back End </a:t>
            </a:r>
            <a:r>
              <a:rPr lang="it-IT" dirty="0"/>
              <a:t>System </a:t>
            </a:r>
            <a:r>
              <a:rPr lang="it-IT" dirty="0" smtClean="0"/>
              <a:t>Test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3995168" y="5467838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10710144" y="5932360"/>
            <a:ext cx="352058" cy="594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123197" y="177451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Build a system </a:t>
            </a:r>
            <a:r>
              <a:rPr lang="en-US" b="1" dirty="0"/>
              <a:t>with the final prototype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Connect</a:t>
            </a:r>
            <a:r>
              <a:rPr lang="en-US" dirty="0" smtClean="0"/>
              <a:t> </a:t>
            </a:r>
            <a:r>
              <a:rPr lang="en-US" dirty="0"/>
              <a:t>to the real environment </a:t>
            </a:r>
            <a:r>
              <a:rPr lang="en-US" dirty="0" smtClean="0"/>
              <a:t>@CERN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Timing, Trigger Control </a:t>
            </a:r>
            <a:r>
              <a:rPr lang="en-US" dirty="0" smtClean="0"/>
              <a:t>commands </a:t>
            </a:r>
            <a:r>
              <a:rPr lang="en-US" dirty="0"/>
              <a:t>and clock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Atlas Development </a:t>
            </a:r>
            <a:r>
              <a:rPr lang="it-IT" dirty="0" smtClean="0"/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PCs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First system test </a:t>
            </a:r>
            <a:r>
              <a:rPr lang="en-US" dirty="0" smtClean="0"/>
              <a:t>done in </a:t>
            </a:r>
            <a:r>
              <a:rPr lang="en-US" dirty="0"/>
              <a:t>march 2017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Checks </a:t>
            </a:r>
            <a:r>
              <a:rPr lang="en-US" dirty="0"/>
              <a:t>simple </a:t>
            </a:r>
            <a:r>
              <a:rPr lang="en-US" dirty="0" smtClean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smtClean="0"/>
              <a:t>More </a:t>
            </a:r>
            <a:r>
              <a:rPr lang="en-US" b="1" dirty="0"/>
              <a:t>system tests </a:t>
            </a:r>
            <a:r>
              <a:rPr lang="en-US" dirty="0"/>
              <a:t>in Q2 2017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Until </a:t>
            </a:r>
            <a:r>
              <a:rPr lang="en-US" dirty="0"/>
              <a:t>fully functional </a:t>
            </a:r>
          </a:p>
          <a:p>
            <a:endParaRPr lang="en-US" dirty="0" smtClean="0"/>
          </a:p>
          <a:p>
            <a:r>
              <a:rPr lang="en-US" b="1" dirty="0" smtClean="0"/>
              <a:t>Purpose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 all functionalities before mass production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16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99" y="365760"/>
            <a:ext cx="3339885" cy="593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1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4065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Demonstrator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3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22/05/2017</a:t>
            </a:r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Demonstrator</a:t>
            </a:r>
            <a:r>
              <a:rPr lang="it-IT" dirty="0" smtClean="0"/>
              <a:t> </a:t>
            </a:r>
            <a:r>
              <a:rPr lang="it-IT" dirty="0" err="1" smtClean="0"/>
              <a:t>motivations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916593" y="3252178"/>
            <a:ext cx="4694249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Reads</a:t>
            </a:r>
            <a:r>
              <a:rPr lang="en-US" dirty="0" smtClean="0"/>
              <a:t> </a:t>
            </a:r>
            <a:r>
              <a:rPr lang="en-US" dirty="0"/>
              <a:t>data from Super Cells </a:t>
            </a:r>
          </a:p>
          <a:p>
            <a:pPr marL="342900" indent="-34290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Validates</a:t>
            </a:r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nergy </a:t>
            </a:r>
            <a:r>
              <a:rPr lang="en-US" dirty="0"/>
              <a:t>reconstruction and bunch crossing identification </a:t>
            </a:r>
            <a:r>
              <a:rPr lang="en-US" dirty="0" smtClean="0"/>
              <a:t>and </a:t>
            </a:r>
            <a:r>
              <a:rPr lang="en-US" b="1" dirty="0" smtClean="0"/>
              <a:t>collects </a:t>
            </a:r>
            <a:r>
              <a:rPr lang="en-US" dirty="0" smtClean="0"/>
              <a:t>real </a:t>
            </a:r>
            <a:r>
              <a:rPr lang="en-US" dirty="0"/>
              <a:t>collision data for the filtering algorithm </a:t>
            </a:r>
            <a:r>
              <a:rPr lang="en-US" dirty="0" smtClean="0"/>
              <a:t>development</a:t>
            </a:r>
          </a:p>
          <a:p>
            <a:pPr marL="342900" indent="-342900" algn="just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Gain </a:t>
            </a:r>
            <a:r>
              <a:rPr lang="en-US" b="1" dirty="0"/>
              <a:t>experience </a:t>
            </a:r>
            <a:r>
              <a:rPr lang="en-US" dirty="0"/>
              <a:t>in installation and operation of such equipment in the ATLAS environment 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4649"/>
            <a:ext cx="5244486" cy="3462576"/>
          </a:xfrm>
          <a:prstGeom prst="rect">
            <a:avLst/>
          </a:prstGeom>
        </p:spPr>
      </p:pic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18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16593" y="1540402"/>
            <a:ext cx="106701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A </a:t>
            </a:r>
            <a:r>
              <a:rPr lang="en-US" b="1" dirty="0" smtClean="0"/>
              <a:t>demonstrator</a:t>
            </a:r>
            <a:r>
              <a:rPr lang="en-US" dirty="0" smtClean="0"/>
              <a:t> was installed in ATLAS in the EM barrel (coverage 1/32 of barrel region) in summer 2014 to show the feasibility of the Phase I Upgrade: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Demonstrator </a:t>
            </a:r>
            <a:r>
              <a:rPr lang="en-US" dirty="0"/>
              <a:t>FE: </a:t>
            </a:r>
            <a:r>
              <a:rPr lang="en-US" dirty="0" smtClean="0"/>
              <a:t>2 LTDBs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Demonstrator </a:t>
            </a:r>
            <a:r>
              <a:rPr lang="en-US" dirty="0"/>
              <a:t>BE: </a:t>
            </a:r>
            <a:r>
              <a:rPr lang="en-US" dirty="0" smtClean="0"/>
              <a:t>3 </a:t>
            </a:r>
            <a:r>
              <a:rPr lang="en-US" dirty="0"/>
              <a:t>(</a:t>
            </a:r>
            <a:r>
              <a:rPr lang="en-US" dirty="0" smtClean="0"/>
              <a:t>originally 2) ATCA </a:t>
            </a:r>
            <a:r>
              <a:rPr lang="en-US" dirty="0"/>
              <a:t>test Board for Baseline Acquisition (</a:t>
            </a:r>
            <a:r>
              <a:rPr lang="en-US" dirty="0" smtClean="0"/>
              <a:t>ABBA)</a:t>
            </a:r>
            <a:endParaRPr lang="en-US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34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" t="2410" r="2132" b="293"/>
          <a:stretch/>
        </p:blipFill>
        <p:spPr>
          <a:xfrm>
            <a:off x="7372129" y="1566061"/>
            <a:ext cx="2174789" cy="3342140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FE </a:t>
            </a:r>
            <a:r>
              <a:rPr lang="it-IT" dirty="0" err="1" smtClean="0"/>
              <a:t>Demonstrator</a:t>
            </a:r>
            <a:r>
              <a:rPr lang="it-IT" dirty="0" smtClean="0"/>
              <a:t>: LTDB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734349" y="1691322"/>
            <a:ext cx="67996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Handles</a:t>
            </a:r>
            <a:r>
              <a:rPr lang="it-IT" dirty="0" smtClean="0"/>
              <a:t> </a:t>
            </a:r>
            <a:r>
              <a:rPr lang="it-IT" dirty="0"/>
              <a:t>up to 320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284 </a:t>
            </a:r>
            <a:r>
              <a:rPr lang="it-IT" dirty="0"/>
              <a:t>Super </a:t>
            </a:r>
            <a:r>
              <a:rPr lang="it-IT" dirty="0" err="1"/>
              <a:t>Cells</a:t>
            </a:r>
            <a:r>
              <a:rPr lang="it-IT" dirty="0"/>
              <a:t> in EM </a:t>
            </a:r>
            <a:r>
              <a:rPr lang="it-IT" dirty="0" err="1"/>
              <a:t>Barrel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Super </a:t>
            </a:r>
            <a:r>
              <a:rPr lang="it-IT" dirty="0" err="1"/>
              <a:t>Cells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are </a:t>
            </a:r>
            <a:r>
              <a:rPr lang="it-IT" dirty="0" err="1"/>
              <a:t>digitized</a:t>
            </a:r>
            <a:r>
              <a:rPr lang="it-IT" dirty="0"/>
              <a:t> with 12bits ADC@ 40MHz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Commercial </a:t>
            </a:r>
            <a:r>
              <a:rPr lang="it-IT" dirty="0"/>
              <a:t>ADC COTS : TI ADS5272 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radiation</a:t>
            </a:r>
            <a:r>
              <a:rPr lang="it-IT" dirty="0"/>
              <a:t> </a:t>
            </a:r>
            <a:r>
              <a:rPr lang="it-IT" dirty="0" err="1"/>
              <a:t>tolerant</a:t>
            </a:r>
            <a:r>
              <a:rPr lang="it-IT" dirty="0"/>
              <a:t>)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Multiplexing 8 </a:t>
            </a:r>
            <a:r>
              <a:rPr lang="it-IT" dirty="0"/>
              <a:t>Super </a:t>
            </a:r>
            <a:r>
              <a:rPr lang="it-IT" dirty="0" err="1"/>
              <a:t>Cells</a:t>
            </a:r>
            <a:r>
              <a:rPr lang="it-IT" dirty="0"/>
              <a:t> on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smtClean="0"/>
              <a:t>4.8 </a:t>
            </a:r>
            <a:r>
              <a:rPr lang="it-IT" dirty="0" err="1" smtClean="0"/>
              <a:t>Gbps</a:t>
            </a:r>
            <a:r>
              <a:rPr lang="it-IT" dirty="0" smtClean="0"/>
              <a:t> </a:t>
            </a:r>
            <a:r>
              <a:rPr lang="it-IT" dirty="0" err="1"/>
              <a:t>optical</a:t>
            </a:r>
            <a:r>
              <a:rPr lang="it-IT" dirty="0"/>
              <a:t> link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8B10B </a:t>
            </a:r>
            <a:r>
              <a:rPr lang="it-IT" dirty="0" err="1"/>
              <a:t>encoding</a:t>
            </a:r>
            <a:r>
              <a:rPr lang="it-IT" dirty="0"/>
              <a:t>, </a:t>
            </a:r>
            <a:r>
              <a:rPr lang="it-IT" dirty="0" smtClean="0"/>
              <a:t>K-code </a:t>
            </a:r>
            <a:r>
              <a:rPr lang="it-IT" dirty="0" err="1"/>
              <a:t>sent</a:t>
            </a:r>
            <a:r>
              <a:rPr lang="it-IT" dirty="0"/>
              <a:t>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Bunch</a:t>
            </a:r>
            <a:r>
              <a:rPr lang="it-IT" dirty="0"/>
              <a:t> </a:t>
            </a:r>
            <a:r>
              <a:rPr lang="it-IT" dirty="0" err="1"/>
              <a:t>Crossing</a:t>
            </a:r>
            <a:r>
              <a:rPr lang="it-IT" dirty="0"/>
              <a:t> </a:t>
            </a:r>
            <a:r>
              <a:rPr lang="it-IT" dirty="0" err="1" smtClean="0"/>
              <a:t>revolution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Xilinx</a:t>
            </a:r>
            <a:r>
              <a:rPr lang="it-IT" dirty="0" smtClean="0"/>
              <a:t> </a:t>
            </a:r>
            <a:r>
              <a:rPr lang="it-IT" dirty="0" err="1" smtClean="0"/>
              <a:t>FPGAs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48 </a:t>
            </a:r>
            <a:r>
              <a:rPr lang="it-IT" dirty="0" err="1"/>
              <a:t>optical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Throughput</a:t>
            </a:r>
            <a:r>
              <a:rPr lang="it-IT" dirty="0" smtClean="0"/>
              <a:t> ≈ 200 </a:t>
            </a:r>
            <a:r>
              <a:rPr lang="it-IT" dirty="0" err="1" smtClean="0"/>
              <a:t>Gbps</a:t>
            </a:r>
            <a:r>
              <a:rPr lang="it-IT" dirty="0" smtClean="0"/>
              <a:t>/LTDB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Status</a:t>
            </a:r>
            <a:r>
              <a:rPr lang="it-IT" b="1" dirty="0"/>
              <a:t>: </a:t>
            </a:r>
            <a:endParaRPr lang="it-IT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2 LTDB </a:t>
            </a:r>
            <a:r>
              <a:rPr lang="it-IT" dirty="0" err="1" smtClean="0"/>
              <a:t>versions</a:t>
            </a:r>
            <a:r>
              <a:rPr lang="it-IT" dirty="0" smtClean="0"/>
              <a:t> </a:t>
            </a:r>
            <a:r>
              <a:rPr lang="it-IT" dirty="0" err="1" smtClean="0"/>
              <a:t>developed</a:t>
            </a:r>
            <a:r>
              <a:rPr lang="it-IT" dirty="0" smtClean="0"/>
              <a:t> and </a:t>
            </a:r>
            <a:r>
              <a:rPr lang="it-IT" dirty="0" err="1" smtClean="0"/>
              <a:t>installed</a:t>
            </a:r>
            <a:r>
              <a:rPr lang="it-IT" dirty="0" smtClean="0"/>
              <a:t> </a:t>
            </a:r>
            <a:r>
              <a:rPr lang="it-IT" dirty="0"/>
              <a:t>in August 2014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Taking</a:t>
            </a:r>
            <a:r>
              <a:rPr lang="it-IT" dirty="0" smtClean="0"/>
              <a:t> </a:t>
            </a:r>
            <a:r>
              <a:rPr lang="it-IT" dirty="0" err="1"/>
              <a:t>collision</a:t>
            </a:r>
            <a:r>
              <a:rPr lang="it-IT" dirty="0"/>
              <a:t> data in LHC </a:t>
            </a:r>
            <a:r>
              <a:rPr lang="it-IT" dirty="0" err="1"/>
              <a:t>Run</a:t>
            </a:r>
            <a:r>
              <a:rPr lang="it-IT" dirty="0"/>
              <a:t> 2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318" y="2628256"/>
            <a:ext cx="2385702" cy="3191446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7168088" y="1196729"/>
            <a:ext cx="4088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Digital </a:t>
            </a:r>
            <a:r>
              <a:rPr lang="it-IT" dirty="0" smtClean="0"/>
              <a:t>Motherboard +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mezzanines</a:t>
            </a:r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8026019" y="5845135"/>
            <a:ext cx="409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smtClean="0"/>
              <a:t>Motherboard + </a:t>
            </a:r>
            <a:r>
              <a:rPr lang="it-IT" dirty="0" err="1"/>
              <a:t>digital</a:t>
            </a:r>
            <a:r>
              <a:rPr lang="it-IT" dirty="0"/>
              <a:t> </a:t>
            </a:r>
            <a:r>
              <a:rPr lang="it-IT" dirty="0" err="1"/>
              <a:t>mezzanines</a:t>
            </a:r>
            <a:endParaRPr lang="it-IT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4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39985" y="1486757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 dirty="0" smtClean="0"/>
              <a:t>Introduction </a:t>
            </a:r>
          </a:p>
          <a:p>
            <a:pPr lvl="1"/>
            <a:r>
              <a:rPr lang="en-US" sz="2000" dirty="0" smtClean="0"/>
              <a:t>LHC, ATLAS, LAr</a:t>
            </a:r>
          </a:p>
          <a:p>
            <a:pPr lvl="1"/>
            <a:r>
              <a:rPr lang="en-US" sz="2000" dirty="0" smtClean="0"/>
              <a:t>Phase I Upgrade</a:t>
            </a:r>
          </a:p>
          <a:p>
            <a:r>
              <a:rPr lang="en-US" sz="2600" dirty="0" smtClean="0"/>
              <a:t>LAr Front End Electronics</a:t>
            </a:r>
          </a:p>
          <a:p>
            <a:pPr lvl="1"/>
            <a:r>
              <a:rPr lang="en-US" sz="2000" dirty="0" smtClean="0"/>
              <a:t>Baseplane, LSB </a:t>
            </a:r>
          </a:p>
          <a:p>
            <a:pPr lvl="1"/>
            <a:r>
              <a:rPr lang="en-US" sz="2000" dirty="0" smtClean="0"/>
              <a:t>LTDB with custom </a:t>
            </a:r>
            <a:r>
              <a:rPr lang="en-US" sz="2000" dirty="0"/>
              <a:t>ASICs</a:t>
            </a:r>
            <a:endParaRPr lang="en-US" sz="2200" dirty="0" smtClean="0"/>
          </a:p>
          <a:p>
            <a:r>
              <a:rPr lang="en-US" sz="2600" dirty="0" smtClean="0"/>
              <a:t>LAr Back End Electronics</a:t>
            </a:r>
          </a:p>
          <a:p>
            <a:pPr lvl="1"/>
            <a:r>
              <a:rPr lang="en-US" sz="2200" dirty="0" smtClean="0"/>
              <a:t>Carrier and </a:t>
            </a:r>
            <a:r>
              <a:rPr lang="en-US" sz="2200" dirty="0" err="1" smtClean="0"/>
              <a:t>Latome</a:t>
            </a:r>
            <a:endParaRPr lang="en-US" sz="2200" dirty="0" smtClean="0"/>
          </a:p>
          <a:p>
            <a:r>
              <a:rPr lang="en-US" sz="2600" dirty="0" smtClean="0"/>
              <a:t>Demonstrator</a:t>
            </a:r>
          </a:p>
          <a:p>
            <a:r>
              <a:rPr lang="en-US" sz="2600" dirty="0" smtClean="0"/>
              <a:t>Summary</a:t>
            </a:r>
            <a:endParaRPr lang="it-IT" sz="260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43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BE </a:t>
            </a:r>
            <a:r>
              <a:rPr lang="it-IT" dirty="0" err="1" smtClean="0"/>
              <a:t>Demonstrator</a:t>
            </a:r>
            <a:r>
              <a:rPr lang="it-IT" dirty="0" smtClean="0"/>
              <a:t>: ABBA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22/05/2017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802838" y="1557225"/>
            <a:ext cx="641020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ATCA </a:t>
            </a:r>
            <a:r>
              <a:rPr lang="it-IT" dirty="0" err="1"/>
              <a:t>board</a:t>
            </a:r>
            <a:r>
              <a:rPr lang="it-IT" dirty="0"/>
              <a:t>: 3 Altera </a:t>
            </a:r>
            <a:r>
              <a:rPr lang="it-IT" dirty="0" err="1"/>
              <a:t>FPGAs</a:t>
            </a:r>
            <a:r>
              <a:rPr lang="it-IT" dirty="0"/>
              <a:t> (</a:t>
            </a:r>
            <a:r>
              <a:rPr lang="it-IT" dirty="0" err="1" smtClean="0"/>
              <a:t>Stratix</a:t>
            </a:r>
            <a:r>
              <a:rPr lang="it-IT" dirty="0" smtClean="0"/>
              <a:t> IV</a:t>
            </a:r>
            <a:r>
              <a:rPr lang="it-IT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Receives</a:t>
            </a:r>
            <a:r>
              <a:rPr lang="it-IT" dirty="0" smtClean="0"/>
              <a:t> </a:t>
            </a:r>
            <a:r>
              <a:rPr lang="it-IT" dirty="0"/>
              <a:t>up to 320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r>
              <a:rPr lang="it-IT" dirty="0" err="1"/>
              <a:t>signals</a:t>
            </a:r>
            <a:r>
              <a:rPr lang="it-IT" dirty="0"/>
              <a:t> (SC) from </a:t>
            </a:r>
            <a:r>
              <a:rPr lang="it-IT" dirty="0" err="1"/>
              <a:t>one</a:t>
            </a:r>
            <a:r>
              <a:rPr lang="it-IT" dirty="0"/>
              <a:t> LTDB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Up to 48 </a:t>
            </a:r>
            <a:r>
              <a:rPr lang="it-IT" dirty="0" err="1"/>
              <a:t>optical</a:t>
            </a:r>
            <a:r>
              <a:rPr lang="it-IT" dirty="0"/>
              <a:t> </a:t>
            </a:r>
            <a:r>
              <a:rPr lang="it-IT" dirty="0" err="1"/>
              <a:t>links</a:t>
            </a:r>
            <a:r>
              <a:rPr lang="it-IT" dirty="0"/>
              <a:t> @ 4.8Gbps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Stores</a:t>
            </a:r>
            <a:r>
              <a:rPr lang="it-IT" dirty="0" smtClean="0"/>
              <a:t> </a:t>
            </a:r>
            <a:r>
              <a:rPr lang="it-IT" dirty="0"/>
              <a:t>Super </a:t>
            </a:r>
            <a:r>
              <a:rPr lang="it-IT" dirty="0" err="1"/>
              <a:t>Cells</a:t>
            </a:r>
            <a:r>
              <a:rPr lang="it-IT" dirty="0"/>
              <a:t> data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circular</a:t>
            </a:r>
            <a:r>
              <a:rPr lang="it-IT" dirty="0"/>
              <a:t> buffer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Latency</a:t>
            </a:r>
            <a:r>
              <a:rPr lang="it-IT" dirty="0" smtClean="0"/>
              <a:t> </a:t>
            </a:r>
            <a:r>
              <a:rPr lang="it-IT" dirty="0"/>
              <a:t>up to 2.5us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Waits </a:t>
            </a:r>
            <a:r>
              <a:rPr lang="it-IT" dirty="0"/>
              <a:t>for </a:t>
            </a:r>
            <a:r>
              <a:rPr lang="it-IT" dirty="0" smtClean="0"/>
              <a:t>Level-1 </a:t>
            </a:r>
            <a:r>
              <a:rPr lang="it-IT" dirty="0"/>
              <a:t>trigger to </a:t>
            </a:r>
            <a:r>
              <a:rPr lang="it-IT" dirty="0" err="1"/>
              <a:t>readout</a:t>
            </a:r>
            <a:r>
              <a:rPr lang="it-IT" dirty="0"/>
              <a:t>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r>
              <a:rPr lang="it-IT" dirty="0" smtClean="0"/>
              <a:t>data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Readout</a:t>
            </a:r>
            <a:r>
              <a:rPr lang="it-IT" dirty="0" smtClean="0"/>
              <a:t> </a:t>
            </a:r>
            <a:r>
              <a:rPr lang="en-US" dirty="0" smtClean="0"/>
              <a:t>using </a:t>
            </a:r>
            <a:r>
              <a:rPr lang="en-US" dirty="0" err="1" smtClean="0"/>
              <a:t>IPbus</a:t>
            </a:r>
            <a:r>
              <a:rPr lang="en-US" dirty="0" smtClean="0"/>
              <a:t> protocol over UDP on 10 </a:t>
            </a:r>
            <a:r>
              <a:rPr lang="en-US" dirty="0" err="1" smtClean="0"/>
              <a:t>GbE</a:t>
            </a:r>
            <a:r>
              <a:rPr lang="en-US" dirty="0" smtClean="0"/>
              <a:t> network 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Readout with ATCA fabric interface </a:t>
            </a:r>
          </a:p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Status</a:t>
            </a:r>
            <a:r>
              <a:rPr lang="it-IT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3</a:t>
            </a:r>
            <a:r>
              <a:rPr lang="it-IT" dirty="0" smtClean="0"/>
              <a:t> </a:t>
            </a:r>
            <a:r>
              <a:rPr lang="it-IT" dirty="0"/>
              <a:t>ABBA </a:t>
            </a:r>
            <a:r>
              <a:rPr lang="it-IT" dirty="0" err="1"/>
              <a:t>boards</a:t>
            </a:r>
            <a:r>
              <a:rPr lang="it-IT" dirty="0"/>
              <a:t> </a:t>
            </a:r>
            <a:r>
              <a:rPr lang="it-IT" dirty="0" err="1"/>
              <a:t>installed</a:t>
            </a:r>
            <a:r>
              <a:rPr lang="it-IT" dirty="0"/>
              <a:t> </a:t>
            </a:r>
            <a:r>
              <a:rPr lang="it-IT" dirty="0" smtClean="0"/>
              <a:t>in USA15</a:t>
            </a: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Online software </a:t>
            </a:r>
            <a:r>
              <a:rPr lang="it-IT" dirty="0" err="1" smtClean="0"/>
              <a:t>operational</a:t>
            </a:r>
            <a:endParaRPr lang="it-IT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Concurrent readout in parallel with ATLAS default readout since October 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Since November </a:t>
            </a:r>
            <a:r>
              <a:rPr lang="en-US" dirty="0"/>
              <a:t>2016 integrated in the automated ATLAS data taking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Successful data taking </a:t>
            </a:r>
            <a:r>
              <a:rPr lang="it-IT" dirty="0" smtClean="0"/>
              <a:t>in LHC </a:t>
            </a:r>
            <a:r>
              <a:rPr lang="it-IT" dirty="0" err="1" smtClean="0"/>
              <a:t>Run</a:t>
            </a:r>
            <a:r>
              <a:rPr lang="it-IT" dirty="0" smtClean="0"/>
              <a:t> 2</a:t>
            </a:r>
          </a:p>
          <a:p>
            <a:pPr lvl="1"/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23" y="1501561"/>
            <a:ext cx="3821293" cy="3854878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8559799" y="1817087"/>
            <a:ext cx="2025073" cy="1868221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9968230" y="743063"/>
            <a:ext cx="1392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Altera </a:t>
            </a:r>
            <a:r>
              <a:rPr lang="it-IT" dirty="0" err="1" smtClean="0"/>
              <a:t>FPGAs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10501196" y="5638006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mtClean="0"/>
              <a:t>DC/DC 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7581723" y="743063"/>
            <a:ext cx="1319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Optical </a:t>
            </a:r>
            <a:r>
              <a:rPr lang="it-IT" dirty="0" err="1"/>
              <a:t>links</a:t>
            </a:r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8153400" y="5638006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IPMC 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8977779" y="5822672"/>
            <a:ext cx="1433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16 </a:t>
            </a:r>
            <a:r>
              <a:rPr lang="it-IT" dirty="0" err="1"/>
              <a:t>layers</a:t>
            </a:r>
            <a:r>
              <a:rPr lang="it-IT" dirty="0"/>
              <a:t> PCB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9215626" y="3966875"/>
            <a:ext cx="1517029" cy="1322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arrotondato 16"/>
          <p:cNvSpPr/>
          <p:nvPr/>
        </p:nvSpPr>
        <p:spPr>
          <a:xfrm>
            <a:off x="7698598" y="4290997"/>
            <a:ext cx="1122130" cy="106544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arrotondato 17"/>
          <p:cNvSpPr/>
          <p:nvPr/>
        </p:nvSpPr>
        <p:spPr>
          <a:xfrm>
            <a:off x="7523628" y="1468074"/>
            <a:ext cx="752074" cy="2541355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9" name="Connettore 2 18"/>
          <p:cNvCxnSpPr/>
          <p:nvPr/>
        </p:nvCxnSpPr>
        <p:spPr>
          <a:xfrm flipH="1">
            <a:off x="8017266" y="1078832"/>
            <a:ext cx="224127" cy="153505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/>
          <p:cNvCxnSpPr/>
          <p:nvPr/>
        </p:nvCxnSpPr>
        <p:spPr>
          <a:xfrm flipH="1">
            <a:off x="9620700" y="1099383"/>
            <a:ext cx="882851" cy="140367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H="1" flipV="1">
            <a:off x="8311499" y="4988109"/>
            <a:ext cx="221928" cy="5965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 flipH="1" flipV="1">
            <a:off x="9857257" y="4627935"/>
            <a:ext cx="886470" cy="102313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 flipH="1" flipV="1">
            <a:off x="9112112" y="5259797"/>
            <a:ext cx="221928" cy="59659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egnaposto piè di pagina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Alessandra Camplani - TIPP2017</a:t>
            </a:r>
            <a:endParaRPr lang="it-IT" dirty="0"/>
          </a:p>
        </p:txBody>
      </p:sp>
      <p:sp>
        <p:nvSpPr>
          <p:cNvPr id="33" name="Segnaposto numero diapositiva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997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Demonstrator data taking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 smtClean="0"/>
              <a:t>22/05/2017</a:t>
            </a: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845127" y="1656031"/>
            <a:ext cx="107357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alibration</a:t>
            </a:r>
            <a:r>
              <a:rPr lang="en-US" b="1" dirty="0"/>
              <a:t>: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electronic </a:t>
            </a:r>
            <a:r>
              <a:rPr lang="en-US" dirty="0"/>
              <a:t>pulses sent by calibration board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Collisions </a:t>
            </a:r>
            <a:r>
              <a:rPr lang="en-US" b="1" dirty="0"/>
              <a:t>(proton-proton and heavy ion</a:t>
            </a:r>
            <a:r>
              <a:rPr lang="en-US" b="1" dirty="0" smtClean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uccessful data taking in 2015 and 2016: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collected </a:t>
            </a:r>
            <a:r>
              <a:rPr lang="en-US" dirty="0"/>
              <a:t>data triggered in Demonstrator region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in-system </a:t>
            </a:r>
            <a:r>
              <a:rPr lang="en-US" dirty="0"/>
              <a:t>debugging of firmware quite successfully 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ready </a:t>
            </a:r>
            <a:r>
              <a:rPr lang="en-US" dirty="0"/>
              <a:t>for 2017 pp data taking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special Level-1 </a:t>
            </a:r>
            <a:r>
              <a:rPr lang="en-US" dirty="0"/>
              <a:t>topological trigger </a:t>
            </a:r>
            <a:r>
              <a:rPr lang="en-US" dirty="0" smtClean="0"/>
              <a:t>item is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thanks to the L1 community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compared </a:t>
            </a:r>
            <a:r>
              <a:rPr lang="en-US" dirty="0"/>
              <a:t>Demonstrator readout and ATLAS main readout </a:t>
            </a:r>
            <a:endParaRPr lang="en-US" dirty="0" smtClean="0"/>
          </a:p>
        </p:txBody>
      </p:sp>
      <p:pic>
        <p:nvPicPr>
          <p:cNvPr id="2052" name="Picture 4" descr="https://twiki.cern.ch/twiki/pub/AtlasPublic/LArCaloPublicResultsUpgrade/fig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816" y="779544"/>
            <a:ext cx="4138022" cy="28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9347420" y="452004"/>
            <a:ext cx="2239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levels</a:t>
            </a:r>
            <a:r>
              <a:rPr lang="it-IT" dirty="0"/>
              <a:t> of </a:t>
            </a:r>
            <a:r>
              <a:rPr lang="it-IT" dirty="0" err="1"/>
              <a:t>SCs</a:t>
            </a:r>
            <a:endParaRPr lang="it-IT" dirty="0"/>
          </a:p>
        </p:txBody>
      </p:sp>
      <p:pic>
        <p:nvPicPr>
          <p:cNvPr id="1026" name="Picture 2" descr="https://twiki.cern.ch/twiki/pub/AtlasPublic/LArCaloPublicResultsUpgrade/fig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64" y="3656824"/>
            <a:ext cx="4157495" cy="281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9066899" y="3364169"/>
            <a:ext cx="2800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Calibration</a:t>
            </a:r>
            <a:r>
              <a:rPr lang="it-IT" dirty="0"/>
              <a:t> </a:t>
            </a:r>
            <a:r>
              <a:rPr lang="it-IT" dirty="0" err="1"/>
              <a:t>pulse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</a:t>
            </a:r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812887" y="5057482"/>
            <a:ext cx="7020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Total </a:t>
            </a:r>
            <a:r>
              <a:rPr lang="en-US" dirty="0"/>
              <a:t>noise on main readout of calorimeters cells of demonstrator similar to neighboring crates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Plan for early 2018 to have final prototype installed and running in end of Run 2</a:t>
            </a:r>
            <a:endParaRPr lang="it-IT" dirty="0"/>
          </a:p>
        </p:txBody>
      </p:sp>
      <p:sp>
        <p:nvSpPr>
          <p:cNvPr id="12" name="Segnaposto numero diapositiva 32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r>
              <a:rPr lang="en-US" dirty="0" smtClean="0"/>
              <a:t>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58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2826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Summary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066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127" y="94288"/>
            <a:ext cx="10515600" cy="1325562"/>
          </a:xfrm>
        </p:spPr>
        <p:txBody>
          <a:bodyPr/>
          <a:lstStyle/>
          <a:p>
            <a:r>
              <a:rPr lang="it-IT" dirty="0" err="1" smtClean="0"/>
              <a:t>Summary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 smtClean="0"/>
              <a:t>Alessandra Camplani - TIPP2017</a:t>
            </a:r>
            <a:endParaRPr lang="it-IT" dirty="0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1061866" y="1537349"/>
            <a:ext cx="10760097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ATLAS Lar calorimeter electronics will be upgraded </a:t>
            </a:r>
            <a:r>
              <a:rPr lang="en-US" b="1" dirty="0" smtClean="0"/>
              <a:t>for </a:t>
            </a:r>
            <a:r>
              <a:rPr lang="it-IT" b="1" dirty="0"/>
              <a:t>Phase-1 </a:t>
            </a:r>
            <a:r>
              <a:rPr lang="en-US" dirty="0" smtClean="0"/>
              <a:t>after </a:t>
            </a:r>
            <a:r>
              <a:rPr lang="en-US" dirty="0"/>
              <a:t>Long Shutdown 2 (</a:t>
            </a:r>
            <a:r>
              <a:rPr lang="en-US" dirty="0" smtClean="0"/>
              <a:t>2019-2020)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b="1" dirty="0"/>
              <a:t>trigger path </a:t>
            </a:r>
            <a:r>
              <a:rPr lang="en-US" dirty="0"/>
              <a:t>will be digitized at Front-End level with an improved </a:t>
            </a:r>
            <a:r>
              <a:rPr lang="en-US" dirty="0" smtClean="0"/>
              <a:t>granularity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LTDB and LDPS systems </a:t>
            </a:r>
            <a:r>
              <a:rPr lang="en-US" dirty="0"/>
              <a:t>are being developed </a:t>
            </a:r>
            <a:r>
              <a:rPr lang="en-US" dirty="0" smtClean="0"/>
              <a:t>and produced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Radiation </a:t>
            </a:r>
            <a:r>
              <a:rPr lang="en-US" sz="1600" dirty="0"/>
              <a:t>tolerant ADC and Optical links specifically </a:t>
            </a:r>
            <a:r>
              <a:rPr lang="en-US" sz="1600" dirty="0" smtClean="0"/>
              <a:t>designed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smtClean="0"/>
              <a:t>System input data rate </a:t>
            </a:r>
            <a:r>
              <a:rPr lang="it-IT" sz="1600" dirty="0" err="1" smtClean="0"/>
              <a:t>is</a:t>
            </a:r>
            <a:r>
              <a:rPr lang="it-IT" sz="1600" dirty="0" smtClean="0"/>
              <a:t> 20Tbps and output data rate </a:t>
            </a:r>
            <a:r>
              <a:rPr lang="it-IT" sz="1600" dirty="0" err="1" smtClean="0"/>
              <a:t>is</a:t>
            </a:r>
            <a:r>
              <a:rPr lang="it-IT" sz="1600" dirty="0" smtClean="0"/>
              <a:t> 41 </a:t>
            </a:r>
            <a:r>
              <a:rPr lang="it-IT" sz="1600" dirty="0" err="1" smtClean="0"/>
              <a:t>Tbps</a:t>
            </a:r>
            <a:r>
              <a:rPr lang="it-IT" sz="1600" dirty="0" smtClean="0"/>
              <a:t> in </a:t>
            </a:r>
            <a:r>
              <a:rPr lang="it-IT" sz="1600" dirty="0" err="1" smtClean="0"/>
              <a:t>total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LTDB prototype </a:t>
            </a:r>
            <a:r>
              <a:rPr lang="en-US" sz="1600" dirty="0"/>
              <a:t>being assembled </a:t>
            </a:r>
            <a:endParaRPr lang="en-US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LDPB </a:t>
            </a:r>
            <a:r>
              <a:rPr lang="en-US" sz="1600" dirty="0"/>
              <a:t>ATCA carrier board and LATOME AMC boards being </a:t>
            </a:r>
            <a:r>
              <a:rPr lang="en-US" sz="1600" dirty="0" smtClean="0"/>
              <a:t>tested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part of the new Trigger scheme (</a:t>
            </a:r>
            <a:r>
              <a:rPr lang="en-US" b="1" dirty="0"/>
              <a:t>Demonstrator</a:t>
            </a:r>
            <a:r>
              <a:rPr lang="en-US" dirty="0"/>
              <a:t>) has been installed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Both Front End and Back end electronics have been validated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One Front End Crate (1/32) is equipped with the demonstrator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Readout through TDAQ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Production will start in </a:t>
            </a:r>
            <a:r>
              <a:rPr lang="en-US" sz="1600" b="1" dirty="0" smtClean="0"/>
              <a:t>2018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191677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887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Backup slides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97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043" y="3605239"/>
            <a:ext cx="9637516" cy="299145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LHC </a:t>
            </a:r>
            <a:r>
              <a:rPr lang="it-IT" dirty="0"/>
              <a:t>Schedule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917640" y="1343708"/>
                <a:ext cx="7354161" cy="227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Two phase upgrade planned for LHC, ATLAS upgrade: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Phase-I</a:t>
                </a:r>
                <a:r>
                  <a:rPr lang="en-US" dirty="0" smtClean="0"/>
                  <a:t> </a:t>
                </a:r>
                <a:r>
                  <a:rPr lang="en-US" dirty="0"/>
                  <a:t>(2021-2023): upgrade of trigger path, installation in </a:t>
                </a:r>
                <a:r>
                  <a:rPr lang="en-US" dirty="0" smtClean="0"/>
                  <a:t>2019-2020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3×</m:t>
                    </m:r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it-IT" sz="1400" b="0" dirty="0" smtClean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80</m:t>
                    </m:r>
                  </m:oMath>
                </a14:m>
                <a:r>
                  <a:rPr lang="it-IT" sz="1400" b="0" dirty="0" smtClean="0"/>
                  <a:t> (</a:t>
                </a:r>
                <a:r>
                  <a:rPr lang="en-US" sz="1400" dirty="0"/>
                  <a:t>Average number of vertices per bunch crossing</a:t>
                </a:r>
                <a:r>
                  <a:rPr lang="it-IT" sz="1400" b="0" dirty="0" smtClean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Keep trigger max 100 KHz, latency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3 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Phase-II </a:t>
                </a:r>
                <a:r>
                  <a:rPr lang="en-US" dirty="0"/>
                  <a:t>(after 2025): upgrade of data path, installation in </a:t>
                </a:r>
                <a:r>
                  <a:rPr lang="en-US" dirty="0" smtClean="0"/>
                  <a:t>2024-2025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7.5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it-IT" sz="1400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1400" dirty="0" smtClean="0"/>
                  <a:t> (</a:t>
                </a:r>
                <a:r>
                  <a:rPr lang="en-US" sz="1400" dirty="0"/>
                  <a:t>Average number of vertices per bunch crossing</a:t>
                </a:r>
                <a:r>
                  <a:rPr lang="it-IT" sz="1400" dirty="0" smtClean="0"/>
                  <a:t>)</a:t>
                </a:r>
                <a:endParaRPr lang="it-IT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Keep trigger max </a:t>
                </a:r>
                <a:r>
                  <a:rPr lang="en-US" sz="1400" dirty="0" smtClean="0"/>
                  <a:t>1 MHz</a:t>
                </a:r>
                <a:r>
                  <a:rPr lang="en-US" sz="1400" dirty="0"/>
                  <a:t>, latency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10 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40" y="1343708"/>
                <a:ext cx="7354161" cy="2277547"/>
              </a:xfrm>
              <a:prstGeom prst="rect">
                <a:avLst/>
              </a:prstGeom>
              <a:blipFill rotWithShape="0">
                <a:blip r:embed="rId3"/>
                <a:stretch>
                  <a:fillRect l="-746" t="-1337" b="-8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entesi graffa chiusa 8"/>
          <p:cNvSpPr/>
          <p:nvPr/>
        </p:nvSpPr>
        <p:spPr>
          <a:xfrm>
            <a:off x="7804595" y="1957589"/>
            <a:ext cx="45719" cy="66970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7970361" y="2107773"/>
            <a:ext cx="304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Upgrade of LAr trigger </a:t>
            </a:r>
            <a:r>
              <a:rPr lang="it-IT" dirty="0" err="1" smtClean="0"/>
              <a:t>readout</a:t>
            </a:r>
            <a:endParaRPr lang="it-IT" dirty="0"/>
          </a:p>
        </p:txBody>
      </p:sp>
      <p:sp>
        <p:nvSpPr>
          <p:cNvPr id="13" name="Parentesi graffa chiusa 12"/>
          <p:cNvSpPr/>
          <p:nvPr/>
        </p:nvSpPr>
        <p:spPr>
          <a:xfrm>
            <a:off x="7804594" y="2935537"/>
            <a:ext cx="45719" cy="66970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970361" y="3084874"/>
            <a:ext cx="2916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Upgrade of LAr </a:t>
            </a:r>
            <a:r>
              <a:rPr lang="it-IT" dirty="0" err="1" smtClean="0"/>
              <a:t>main</a:t>
            </a:r>
            <a:r>
              <a:rPr lang="it-IT" dirty="0" smtClean="0"/>
              <a:t> </a:t>
            </a:r>
            <a:r>
              <a:rPr lang="it-IT" dirty="0" err="1" smtClean="0"/>
              <a:t>readout</a:t>
            </a:r>
            <a:endParaRPr lang="it-IT" dirty="0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80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ADC: </a:t>
            </a:r>
            <a:r>
              <a:rPr lang="it-IT" dirty="0" err="1"/>
              <a:t>radiation</a:t>
            </a:r>
            <a:r>
              <a:rPr lang="it-IT" dirty="0"/>
              <a:t>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02" y="1691322"/>
            <a:ext cx="7331675" cy="407424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9928252" y="4098740"/>
            <a:ext cx="189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Single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Effect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26" y="4468072"/>
            <a:ext cx="10972340" cy="14907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974" y="2406483"/>
            <a:ext cx="5437764" cy="1402699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1809641" y="2503603"/>
            <a:ext cx="1203190" cy="1152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8450595" y="2566997"/>
            <a:ext cx="552728" cy="1073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8530945" y="2445169"/>
            <a:ext cx="36715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Total Ionizing Dose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7944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LOCx2 &amp; </a:t>
            </a:r>
            <a:r>
              <a:rPr lang="it-IT" dirty="0" err="1" smtClean="0"/>
              <a:t>LOCld</a:t>
            </a:r>
            <a:r>
              <a:rPr lang="it-IT" dirty="0" smtClean="0"/>
              <a:t>: </a:t>
            </a:r>
            <a:r>
              <a:rPr lang="it-IT" dirty="0" err="1" smtClean="0"/>
              <a:t>radiation</a:t>
            </a:r>
            <a:r>
              <a:rPr lang="it-IT" dirty="0" smtClean="0"/>
              <a:t> </a:t>
            </a:r>
            <a:r>
              <a:rPr lang="it-IT" dirty="0" err="1"/>
              <a:t>tolerance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66119" y="167467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/>
              <a:t>LOCx2</a:t>
            </a:r>
            <a:endParaRPr lang="it-IT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Eye</a:t>
            </a:r>
            <a:r>
              <a:rPr lang="it-IT" dirty="0" smtClean="0"/>
              <a:t> </a:t>
            </a:r>
            <a:r>
              <a:rPr lang="it-IT" dirty="0" err="1"/>
              <a:t>Diagram</a:t>
            </a:r>
            <a:r>
              <a:rPr lang="it-IT" dirty="0"/>
              <a:t> 5.12 </a:t>
            </a:r>
            <a:r>
              <a:rPr lang="it-IT" dirty="0" err="1"/>
              <a:t>Gbps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2 </a:t>
            </a:r>
            <a:r>
              <a:rPr lang="it-IT" dirty="0" err="1"/>
              <a:t>Channels</a:t>
            </a:r>
            <a:r>
              <a:rPr lang="it-IT" dirty="0"/>
              <a:t> chip </a:t>
            </a:r>
            <a:r>
              <a:rPr lang="it-IT" dirty="0" err="1"/>
              <a:t>soldered</a:t>
            </a:r>
            <a:r>
              <a:rPr lang="it-IT" dirty="0"/>
              <a:t> on PCB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Total </a:t>
            </a:r>
            <a:r>
              <a:rPr lang="it-IT" dirty="0" err="1"/>
              <a:t>jitter</a:t>
            </a:r>
            <a:r>
              <a:rPr lang="it-IT" dirty="0"/>
              <a:t> ~ 50 </a:t>
            </a:r>
            <a:r>
              <a:rPr lang="it-IT" dirty="0" err="1"/>
              <a:t>ps</a:t>
            </a:r>
            <a:r>
              <a:rPr lang="it-IT" dirty="0"/>
              <a:t> (</a:t>
            </a:r>
            <a:r>
              <a:rPr lang="it-IT" dirty="0" err="1"/>
              <a:t>loop</a:t>
            </a:r>
            <a:r>
              <a:rPr lang="it-IT" dirty="0"/>
              <a:t> </a:t>
            </a:r>
            <a:r>
              <a:rPr lang="it-IT" dirty="0" err="1"/>
              <a:t>filter</a:t>
            </a:r>
            <a:r>
              <a:rPr lang="it-IT" dirty="0"/>
              <a:t> = 800 kHz)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Eye</a:t>
            </a:r>
            <a:r>
              <a:rPr lang="it-IT" dirty="0" smtClean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182 </a:t>
            </a:r>
            <a:r>
              <a:rPr lang="it-IT" dirty="0" err="1"/>
              <a:t>krad</a:t>
            </a:r>
            <a:r>
              <a:rPr lang="it-IT" dirty="0"/>
              <a:t> TID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Low</a:t>
            </a:r>
            <a:r>
              <a:rPr lang="it-IT" dirty="0" smtClean="0"/>
              <a:t> </a:t>
            </a:r>
            <a:r>
              <a:rPr lang="it-IT" dirty="0"/>
              <a:t>or high dose rate (3krad/</a:t>
            </a:r>
            <a:r>
              <a:rPr lang="it-IT" dirty="0" err="1"/>
              <a:t>hr</a:t>
            </a:r>
            <a:r>
              <a:rPr lang="it-IT" dirty="0"/>
              <a:t> or 30 </a:t>
            </a:r>
            <a:r>
              <a:rPr lang="it-IT" dirty="0" err="1"/>
              <a:t>krad</a:t>
            </a:r>
            <a:r>
              <a:rPr lang="it-IT" dirty="0"/>
              <a:t>/h) 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838200" y="46994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 err="1"/>
              <a:t>LOCld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/>
              <a:t>eye diagram change after 200 </a:t>
            </a:r>
            <a:r>
              <a:rPr lang="en-US" dirty="0" err="1"/>
              <a:t>krad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 </a:t>
            </a:r>
            <a:r>
              <a:rPr lang="en-US" dirty="0"/>
              <a:t>channels shifted for display clarity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Current </a:t>
            </a:r>
            <a:r>
              <a:rPr lang="en-US" dirty="0"/>
              <a:t>change after irradiation &lt; 10% </a:t>
            </a:r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27</a:t>
            </a:fld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232" y="2188448"/>
            <a:ext cx="3062547" cy="2297984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 flipV="1">
            <a:off x="5162843" y="1800665"/>
            <a:ext cx="3454684" cy="60081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V="1">
            <a:off x="4375585" y="3250066"/>
            <a:ext cx="1479728" cy="5057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954" y="3989461"/>
            <a:ext cx="3177176" cy="2366889"/>
          </a:xfrm>
          <a:prstGeom prst="rect">
            <a:avLst/>
          </a:prstGeom>
        </p:spPr>
      </p:pic>
      <p:cxnSp>
        <p:nvCxnSpPr>
          <p:cNvPr id="17" name="Connettore 2 16"/>
          <p:cNvCxnSpPr/>
          <p:nvPr/>
        </p:nvCxnSpPr>
        <p:spPr>
          <a:xfrm>
            <a:off x="5056270" y="5543904"/>
            <a:ext cx="3257736" cy="414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935" y="541565"/>
            <a:ext cx="2907321" cy="218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9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LTDB </a:t>
            </a:r>
            <a:r>
              <a:rPr lang="it-IT" dirty="0" smtClean="0"/>
              <a:t>Development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990600" y="1890217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200" b="1" dirty="0"/>
              <a:t>LTDB </a:t>
            </a:r>
            <a:r>
              <a:rPr lang="it-IT" sz="2200" b="1" dirty="0" err="1"/>
              <a:t>pre-prototype</a:t>
            </a:r>
            <a:r>
              <a:rPr lang="it-IT" sz="2200" b="1" dirty="0"/>
              <a:t> </a:t>
            </a:r>
            <a:r>
              <a:rPr lang="it-IT" sz="2200" b="1" dirty="0" smtClean="0"/>
              <a:t>320ch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Pre-prototype PCB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FPGA </a:t>
            </a:r>
            <a:r>
              <a:rPr lang="en-US" dirty="0"/>
              <a:t>used to replace LOCx2</a:t>
            </a:r>
            <a:endParaRPr lang="it-IT" b="1" dirty="0"/>
          </a:p>
        </p:txBody>
      </p:sp>
      <p:sp>
        <p:nvSpPr>
          <p:cNvPr id="14" name="Rettangolo 13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89" y="365760"/>
            <a:ext cx="4014013" cy="228203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76" y="2803194"/>
            <a:ext cx="2832036" cy="2382127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790383" y="3849130"/>
            <a:ext cx="68378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/>
              <a:t>LTDB prototype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Analog </a:t>
            </a:r>
            <a:r>
              <a:rPr lang="en-US" dirty="0"/>
              <a:t>section and digital section are designed by different institutes, and Gerber merged for fabrication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Power </a:t>
            </a:r>
            <a:r>
              <a:rPr lang="en-US" dirty="0"/>
              <a:t>section is realized on a mezzanine </a:t>
            </a:r>
            <a:endParaRPr lang="en-US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2 </a:t>
            </a:r>
            <a:r>
              <a:rPr lang="en-US" dirty="0"/>
              <a:t>LTDB prototypes could be used to replace LTDB demonstrators in January 2018</a:t>
            </a:r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" t="18558" r="8578" b="21642"/>
          <a:stretch/>
        </p:blipFill>
        <p:spPr>
          <a:xfrm>
            <a:off x="8370276" y="5267993"/>
            <a:ext cx="2462912" cy="9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LATOME </a:t>
            </a:r>
            <a:r>
              <a:rPr lang="it-IT" dirty="0"/>
              <a:t>Firmware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564" y="2827638"/>
            <a:ext cx="6828419" cy="343902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845127" y="1562597"/>
            <a:ext cx="9674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Input stage </a:t>
            </a:r>
            <a:r>
              <a:rPr lang="it-IT" dirty="0" err="1"/>
              <a:t>aligns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inputs</a:t>
            </a:r>
            <a:r>
              <a:rPr lang="it-IT" dirty="0"/>
              <a:t> to the </a:t>
            </a:r>
            <a:r>
              <a:rPr lang="it-IT" dirty="0" err="1"/>
              <a:t>same</a:t>
            </a:r>
            <a:r>
              <a:rPr lang="it-IT" dirty="0"/>
              <a:t> BCID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 smtClean="0"/>
              <a:t>Configurable</a:t>
            </a:r>
            <a:r>
              <a:rPr lang="it-IT" b="1" dirty="0" smtClean="0"/>
              <a:t> </a:t>
            </a:r>
            <a:r>
              <a:rPr lang="it-IT" b="1" dirty="0" err="1"/>
              <a:t>remapping</a:t>
            </a:r>
            <a:r>
              <a:rPr lang="it-IT" dirty="0"/>
              <a:t>: </a:t>
            </a:r>
            <a:r>
              <a:rPr lang="it-IT" dirty="0" err="1"/>
              <a:t>reorders</a:t>
            </a:r>
            <a:r>
              <a:rPr lang="it-IT" dirty="0"/>
              <a:t> input data </a:t>
            </a:r>
            <a:r>
              <a:rPr lang="it-IT" dirty="0" err="1"/>
              <a:t>according</a:t>
            </a:r>
            <a:r>
              <a:rPr lang="it-IT" dirty="0"/>
              <a:t> to </a:t>
            </a:r>
            <a:r>
              <a:rPr lang="it-IT" dirty="0" err="1"/>
              <a:t>detector’s</a:t>
            </a:r>
            <a:r>
              <a:rPr lang="it-IT" dirty="0"/>
              <a:t> </a:t>
            </a:r>
            <a:r>
              <a:rPr lang="it-IT" dirty="0" err="1"/>
              <a:t>topology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User </a:t>
            </a:r>
            <a:r>
              <a:rPr lang="it-IT" b="1" dirty="0"/>
              <a:t>Code</a:t>
            </a:r>
            <a:r>
              <a:rPr lang="it-IT" dirty="0"/>
              <a:t>: </a:t>
            </a:r>
            <a:r>
              <a:rPr lang="it-IT" dirty="0" err="1"/>
              <a:t>computes</a:t>
            </a:r>
            <a:r>
              <a:rPr lang="it-IT" dirty="0"/>
              <a:t> Et and time </a:t>
            </a:r>
            <a:r>
              <a:rPr lang="it-IT" dirty="0" err="1"/>
              <a:t>using</a:t>
            </a:r>
            <a:r>
              <a:rPr lang="it-IT" dirty="0"/>
              <a:t> Finite </a:t>
            </a:r>
            <a:r>
              <a:rPr lang="it-IT" dirty="0" err="1"/>
              <a:t>Impulse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filter</a:t>
            </a:r>
            <a:r>
              <a:rPr lang="it-IT" dirty="0"/>
              <a:t> (FIR)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smtClean="0"/>
              <a:t>Output </a:t>
            </a:r>
            <a:r>
              <a:rPr lang="it-IT" b="1" dirty="0" err="1"/>
              <a:t>summing</a:t>
            </a:r>
            <a:r>
              <a:rPr lang="it-IT" dirty="0"/>
              <a:t>: </a:t>
            </a:r>
            <a:r>
              <a:rPr lang="it-IT" dirty="0" err="1"/>
              <a:t>builds</a:t>
            </a:r>
            <a:r>
              <a:rPr lang="it-IT" dirty="0"/>
              <a:t> trigger </a:t>
            </a:r>
            <a:r>
              <a:rPr lang="it-IT" dirty="0" err="1"/>
              <a:t>tower</a:t>
            </a:r>
            <a:r>
              <a:rPr lang="it-IT" dirty="0"/>
              <a:t> </a:t>
            </a:r>
            <a:r>
              <a:rPr lang="it-IT" dirty="0" err="1"/>
              <a:t>energies</a:t>
            </a:r>
            <a:r>
              <a:rPr lang="it-IT" dirty="0"/>
              <a:t> 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99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3631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Introduction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69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Demonstrator</a:t>
            </a:r>
            <a:r>
              <a:rPr lang="it-IT" dirty="0" smtClean="0"/>
              <a:t> </a:t>
            </a:r>
            <a:r>
              <a:rPr lang="it-IT" dirty="0" err="1" smtClean="0"/>
              <a:t>readout</a:t>
            </a:r>
            <a:r>
              <a:rPr lang="it-IT" dirty="0" smtClean="0"/>
              <a:t> in </a:t>
            </a:r>
            <a:r>
              <a:rPr lang="it-IT" dirty="0"/>
              <a:t>ATLAS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6233" y="2893817"/>
            <a:ext cx="2914810" cy="1639581"/>
          </a:xfrm>
          <a:prstGeom prst="rect">
            <a:avLst/>
          </a:prstGeom>
        </p:spPr>
      </p:pic>
      <p:pic>
        <p:nvPicPr>
          <p:cNvPr id="11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497" r="7703" b="972"/>
          <a:stretch/>
        </p:blipFill>
        <p:spPr>
          <a:xfrm>
            <a:off x="3779376" y="3243032"/>
            <a:ext cx="2426494" cy="1927981"/>
          </a:xfrm>
        </p:spPr>
      </p:pic>
      <p:sp>
        <p:nvSpPr>
          <p:cNvPr id="12" name="Rettangolo 11"/>
          <p:cNvSpPr/>
          <p:nvPr/>
        </p:nvSpPr>
        <p:spPr>
          <a:xfrm>
            <a:off x="4227488" y="3155701"/>
            <a:ext cx="287409" cy="210264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788586" y="3155701"/>
            <a:ext cx="287409" cy="210264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5258895" y="3155701"/>
            <a:ext cx="287409" cy="210264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a destra 18"/>
          <p:cNvSpPr/>
          <p:nvPr/>
        </p:nvSpPr>
        <p:spPr>
          <a:xfrm>
            <a:off x="3188300" y="3195662"/>
            <a:ext cx="509806" cy="264173"/>
          </a:xfrm>
          <a:prstGeom prst="rightArrow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1118531" y="2008915"/>
            <a:ext cx="175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LTDBs</a:t>
            </a:r>
            <a:r>
              <a:rPr lang="it-IT" dirty="0"/>
              <a:t> in </a:t>
            </a:r>
            <a:r>
              <a:rPr lang="it-IT" dirty="0" smtClean="0"/>
              <a:t>FE </a:t>
            </a:r>
            <a:r>
              <a:rPr lang="it-IT" dirty="0" err="1"/>
              <a:t>crate</a:t>
            </a:r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3594644" y="2149708"/>
            <a:ext cx="2795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 smtClean="0"/>
              <a:t>ABBAs</a:t>
            </a:r>
            <a:r>
              <a:rPr lang="it-IT" dirty="0" smtClean="0"/>
              <a:t> in ATCA </a:t>
            </a:r>
            <a:r>
              <a:rPr lang="it-IT" dirty="0" err="1" smtClean="0"/>
              <a:t>crate</a:t>
            </a:r>
            <a:endParaRPr lang="it-IT" dirty="0" smtClean="0"/>
          </a:p>
          <a:p>
            <a:pPr algn="ctr"/>
            <a:r>
              <a:rPr lang="it-IT" dirty="0" smtClean="0"/>
              <a:t>with </a:t>
            </a:r>
            <a:r>
              <a:rPr lang="it-IT" dirty="0"/>
              <a:t>10GbE ethernet </a:t>
            </a:r>
            <a:r>
              <a:rPr lang="it-IT" dirty="0" err="1"/>
              <a:t>switch</a:t>
            </a:r>
            <a:endParaRPr lang="it-IT" dirty="0"/>
          </a:p>
          <a:p>
            <a:endParaRPr lang="it-IT" dirty="0"/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8" y="2471314"/>
            <a:ext cx="2428735" cy="1822211"/>
          </a:xfrm>
          <a:prstGeom prst="rect">
            <a:avLst/>
          </a:prstGeom>
        </p:spPr>
      </p:pic>
      <p:sp>
        <p:nvSpPr>
          <p:cNvPr id="16" name="Freccia a destra 15"/>
          <p:cNvSpPr/>
          <p:nvPr/>
        </p:nvSpPr>
        <p:spPr>
          <a:xfrm>
            <a:off x="8123260" y="3195661"/>
            <a:ext cx="311188" cy="264174"/>
          </a:xfrm>
          <a:prstGeom prst="rightArrow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448" y="2277786"/>
            <a:ext cx="3678857" cy="183575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9036189" y="4228689"/>
            <a:ext cx="2580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ATLAS LAr TDAQ software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6425032" y="1541243"/>
            <a:ext cx="1946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 smtClean="0"/>
              <a:t>Readout</a:t>
            </a:r>
            <a:r>
              <a:rPr lang="it-IT" dirty="0" smtClean="0"/>
              <a:t> computer (10GbE)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4137957" y="278636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#1</a:t>
            </a:r>
            <a:endParaRPr lang="it-IT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4697797" y="279144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#2</a:t>
            </a:r>
            <a:endParaRPr lang="it-IT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180037" y="278589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#3</a:t>
            </a:r>
            <a:endParaRPr lang="it-IT" dirty="0"/>
          </a:p>
        </p:txBody>
      </p:sp>
      <p:sp>
        <p:nvSpPr>
          <p:cNvPr id="28" name="Parentesi graffa chiusa 27"/>
          <p:cNvSpPr/>
          <p:nvPr/>
        </p:nvSpPr>
        <p:spPr>
          <a:xfrm rot="5400000">
            <a:off x="1764889" y="4414314"/>
            <a:ext cx="465459" cy="2493815"/>
          </a:xfrm>
          <a:prstGeom prst="rightBrace">
            <a:avLst>
              <a:gd name="adj1" fmla="val 8333"/>
              <a:gd name="adj2" fmla="val 49619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Parentesi graffa chiusa 28"/>
          <p:cNvSpPr/>
          <p:nvPr/>
        </p:nvSpPr>
        <p:spPr>
          <a:xfrm rot="5400000">
            <a:off x="5611809" y="3355360"/>
            <a:ext cx="465459" cy="4611722"/>
          </a:xfrm>
          <a:prstGeom prst="rightBrace">
            <a:avLst>
              <a:gd name="adj1" fmla="val 8333"/>
              <a:gd name="adj2" fmla="val 49619"/>
            </a:avLst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1674246" y="594048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UX15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5447814" y="5960336"/>
            <a:ext cx="80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USA15</a:t>
            </a:r>
            <a:endParaRPr lang="it-IT" dirty="0"/>
          </a:p>
        </p:txBody>
      </p:sp>
      <p:sp>
        <p:nvSpPr>
          <p:cNvPr id="33" name="Segnaposto piè di pagina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34" name="Segnaposto numero diapositiva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9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smtClean="0"/>
              <a:t>– LHC and ATLAS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735169" y="1426185"/>
            <a:ext cx="4845148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Large Hadron Collider </a:t>
            </a:r>
            <a:r>
              <a:rPr lang="en-US" dirty="0" smtClean="0"/>
              <a:t>(LHC) at CERN, Geneva, Switzerland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27km circumference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depth between 50 to 175m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our collision points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 smtClean="0"/>
              <a:t>A </a:t>
            </a:r>
            <a:r>
              <a:rPr lang="en-US" b="1" dirty="0"/>
              <a:t>Toroidal LHC </a:t>
            </a:r>
            <a:r>
              <a:rPr lang="en-US" b="1" dirty="0" err="1" smtClean="0"/>
              <a:t>ApparatuS</a:t>
            </a:r>
            <a:r>
              <a:rPr lang="en-US" b="1" dirty="0"/>
              <a:t>:</a:t>
            </a:r>
            <a:r>
              <a:rPr lang="en-US" b="1" dirty="0" smtClean="0"/>
              <a:t> </a:t>
            </a:r>
            <a:r>
              <a:rPr lang="en-US" dirty="0" smtClean="0"/>
              <a:t>ATLAS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46m long, 25m diameter and 7000 tons</a:t>
            </a:r>
            <a:endParaRPr lang="it-IT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3078" name="Picture 6" descr="Risultati immagini per lhc cer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18716" r="274" b="15674"/>
          <a:stretch/>
        </p:blipFill>
        <p:spPr bwMode="auto">
          <a:xfrm>
            <a:off x="5576958" y="4013219"/>
            <a:ext cx="6348934" cy="234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14" y="4418333"/>
            <a:ext cx="3302321" cy="247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ttangolo 6"/>
          <p:cNvSpPr/>
          <p:nvPr/>
        </p:nvSpPr>
        <p:spPr>
          <a:xfrm>
            <a:off x="738926" y="3629339"/>
            <a:ext cx="4689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Answer fundamental physics questions about elementary particles and their interactions</a:t>
            </a:r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4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/>
              <p:cNvSpPr/>
              <p:nvPr/>
            </p:nvSpPr>
            <p:spPr>
              <a:xfrm>
                <a:off x="6435142" y="1426185"/>
                <a:ext cx="5615189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b="1" dirty="0"/>
                  <a:t>Two phase upgrade </a:t>
                </a:r>
                <a:r>
                  <a:rPr lang="en-US" dirty="0"/>
                  <a:t>planned for LHC, ATLAS upgrade: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Phase-I</a:t>
                </a:r>
                <a:r>
                  <a:rPr lang="en-US" dirty="0"/>
                  <a:t> (</a:t>
                </a:r>
                <a:r>
                  <a:rPr lang="en-US" dirty="0" smtClean="0"/>
                  <a:t>2021-2023)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upgrade </a:t>
                </a:r>
                <a:r>
                  <a:rPr lang="en-US" dirty="0"/>
                  <a:t>of trigger path, installation in </a:t>
                </a:r>
                <a:r>
                  <a:rPr lang="en-US" dirty="0" smtClean="0"/>
                  <a:t>2019-2020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3×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Phase-II </a:t>
                </a:r>
                <a:r>
                  <a:rPr lang="en-US" dirty="0"/>
                  <a:t>(after </a:t>
                </a:r>
                <a:r>
                  <a:rPr lang="en-US" dirty="0" smtClean="0"/>
                  <a:t>2025)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upgrade </a:t>
                </a:r>
                <a:r>
                  <a:rPr lang="en-US" dirty="0"/>
                  <a:t>of data path, installation in </a:t>
                </a:r>
                <a:r>
                  <a:rPr lang="en-US" dirty="0" smtClean="0"/>
                  <a:t>2024-2025</a:t>
                </a:r>
              </a:p>
              <a:p>
                <a:pPr marL="742950" lvl="1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7.5×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Rettango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142" y="1426185"/>
                <a:ext cx="5615189" cy="2308324"/>
              </a:xfrm>
              <a:prstGeom prst="rect">
                <a:avLst/>
              </a:prstGeom>
              <a:blipFill rotWithShape="0">
                <a:blip r:embed="rId5"/>
                <a:stretch>
                  <a:fillRect l="-977" t="-15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51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Liquid Argon (</a:t>
            </a:r>
            <a:r>
              <a:rPr lang="it-IT" dirty="0" err="1" smtClean="0"/>
              <a:t>LAr</a:t>
            </a:r>
            <a:r>
              <a:rPr lang="it-IT" dirty="0" smtClean="0"/>
              <a:t>) </a:t>
            </a:r>
            <a:r>
              <a:rPr lang="it-IT" dirty="0" err="1" smtClean="0"/>
              <a:t>Calorimeter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67" y="3321821"/>
            <a:ext cx="4690164" cy="3349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4" name="Rettangolo 3"/>
          <p:cNvSpPr/>
          <p:nvPr/>
        </p:nvSpPr>
        <p:spPr>
          <a:xfrm>
            <a:off x="899566" y="1370375"/>
            <a:ext cx="109014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/>
              <a:t>LAr calorimeter </a:t>
            </a:r>
            <a:r>
              <a:rPr lang="en-US" dirty="0"/>
              <a:t>is a sampling calorimeter with accordion-shaped lead </a:t>
            </a:r>
            <a:r>
              <a:rPr lang="en-US" dirty="0" smtClean="0"/>
              <a:t>absorbers, </a:t>
            </a:r>
            <a:r>
              <a:rPr lang="en-US" dirty="0"/>
              <a:t>Liquid Argon as active material </a:t>
            </a:r>
            <a:r>
              <a:rPr lang="en-US" dirty="0" smtClean="0"/>
              <a:t>and copper-</a:t>
            </a:r>
            <a:r>
              <a:rPr lang="en-US" dirty="0" err="1" smtClean="0"/>
              <a:t>kapton</a:t>
            </a:r>
            <a:r>
              <a:rPr lang="en-US" dirty="0" smtClean="0"/>
              <a:t> electrodes.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180k </a:t>
            </a:r>
            <a:r>
              <a:rPr lang="en-US" dirty="0"/>
              <a:t>channels for the full readout of the electromagnetic (EMB+EMEC), hadronic (HEC) and Forward (</a:t>
            </a:r>
            <a:r>
              <a:rPr lang="en-US" dirty="0" err="1" smtClean="0"/>
              <a:t>FCal</a:t>
            </a:r>
            <a:r>
              <a:rPr lang="en-US" dirty="0"/>
              <a:t>) calorimeters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3k </a:t>
            </a:r>
            <a:r>
              <a:rPr lang="en-US" dirty="0"/>
              <a:t>channels for analog Trigger readout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Front </a:t>
            </a:r>
            <a:r>
              <a:rPr lang="en-US" dirty="0"/>
              <a:t>End crates: </a:t>
            </a:r>
            <a:r>
              <a:rPr lang="en-US" dirty="0" smtClean="0"/>
              <a:t> 1524 </a:t>
            </a:r>
            <a:r>
              <a:rPr lang="en-US" dirty="0"/>
              <a:t>Front End Boards (FEB)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Back </a:t>
            </a:r>
            <a:r>
              <a:rPr lang="en-US" dirty="0"/>
              <a:t>End crates: </a:t>
            </a:r>
            <a:r>
              <a:rPr lang="en-US" dirty="0" smtClean="0"/>
              <a:t>192 </a:t>
            </a:r>
            <a:r>
              <a:rPr lang="en-US" dirty="0"/>
              <a:t>Readout Out Driver boards (ROD)</a:t>
            </a:r>
            <a:endParaRPr lang="en-US" dirty="0" smtClean="0"/>
          </a:p>
          <a:p>
            <a:pPr algn="just"/>
            <a:endParaRPr lang="en-US" dirty="0" smtClean="0"/>
          </a:p>
        </p:txBody>
      </p:sp>
      <p:pic>
        <p:nvPicPr>
          <p:cNvPr id="3074" name="Picture 2" descr="Risultati immagini per cern atlas l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89" y="2884184"/>
            <a:ext cx="3411090" cy="227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5</a:t>
            </a:fld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6589359" y="5334423"/>
            <a:ext cx="5211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LAr Calorimeter </a:t>
            </a:r>
            <a:r>
              <a:rPr lang="en-US" dirty="0" smtClean="0"/>
              <a:t>played a </a:t>
            </a:r>
            <a:r>
              <a:rPr lang="en-US" dirty="0"/>
              <a:t>critical role for Higgs </a:t>
            </a:r>
            <a:r>
              <a:rPr lang="en-US" dirty="0" smtClean="0"/>
              <a:t>Boson </a:t>
            </a:r>
            <a:r>
              <a:rPr lang="en-US" dirty="0"/>
              <a:t>discovery with two </a:t>
            </a:r>
            <a:r>
              <a:rPr lang="en-US" dirty="0" smtClean="0"/>
              <a:t>photons as a </a:t>
            </a:r>
            <a:r>
              <a:rPr lang="en-US" dirty="0"/>
              <a:t>final </a:t>
            </a:r>
            <a:r>
              <a:rPr lang="en-US" dirty="0" smtClean="0"/>
              <a:t>state.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002106" y="598075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 smtClean="0"/>
              <a:t>(EMB)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38341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 smtClean="0"/>
              <a:t>electronics</a:t>
            </a:r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tangolo 3"/>
              <p:cNvSpPr/>
              <p:nvPr/>
            </p:nvSpPr>
            <p:spPr>
              <a:xfrm>
                <a:off x="845128" y="1313220"/>
                <a:ext cx="1084889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/>
                  <a:t>Regular (full granularity) readout</a:t>
                </a:r>
                <a:r>
                  <a:rPr lang="en-US" sz="1600" dirty="0" smtClean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Cells signals are amplified, shaped, </a:t>
                </a:r>
                <a:r>
                  <a:rPr lang="en-US" sz="1600" dirty="0"/>
                  <a:t>sampled, digitized at </a:t>
                </a:r>
                <a:r>
                  <a:rPr lang="en-US" sz="1600" dirty="0" smtClean="0"/>
                  <a:t>40MHz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Data </a:t>
                </a:r>
                <a:r>
                  <a:rPr lang="en-US" sz="1600" dirty="0" smtClean="0"/>
                  <a:t>are transmitted </a:t>
                </a:r>
                <a:r>
                  <a:rPr lang="en-US" sz="1600" dirty="0"/>
                  <a:t>at 100 kHz upon </a:t>
                </a:r>
                <a:r>
                  <a:rPr lang="en-US" sz="1600" dirty="0" smtClean="0"/>
                  <a:t>level-1 trigger </a:t>
                </a:r>
              </a:p>
              <a:p>
                <a:r>
                  <a:rPr lang="en-US" sz="1600" b="1" dirty="0" smtClean="0"/>
                  <a:t>Trigger readout</a:t>
                </a:r>
                <a:r>
                  <a:rPr lang="en-US" sz="1600" dirty="0" smtClean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Summing </a:t>
                </a:r>
                <a:r>
                  <a:rPr lang="en-US" sz="1600" dirty="0"/>
                  <a:t>signals on Layer Sum Board (LSB</a:t>
                </a:r>
                <a:r>
                  <a:rPr lang="en-US" sz="1600" dirty="0" smtClean="0"/>
                  <a:t>)</a:t>
                </a:r>
                <a:endParaRPr lang="en-US" sz="16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Tower Builder Board (TBB) </a:t>
                </a:r>
                <a:r>
                  <a:rPr lang="en-US" sz="1600" dirty="0"/>
                  <a:t>to form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0.1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×0.1 (∆</m:t>
                    </m:r>
                    <m:r>
                      <m:rPr>
                        <m:nor/>
                      </m:rPr>
                      <a:rPr lang="el-GR" sz="1600" dirty="0"/>
                      <m:t>η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  <m:r>
                      <m:rPr>
                        <m:nor/>
                      </m:rPr>
                      <a:rPr lang="el-GR" sz="1600" dirty="0"/>
                      <m:t>φ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/>
                  <a:t> </a:t>
                </a:r>
                <a:r>
                  <a:rPr lang="it-IT" sz="1600" dirty="0"/>
                  <a:t>trigger </a:t>
                </a:r>
                <a:r>
                  <a:rPr lang="en-US" sz="1600" dirty="0" smtClean="0"/>
                  <a:t>towers: analog </a:t>
                </a:r>
                <a:r>
                  <a:rPr lang="en-US" sz="1600" dirty="0"/>
                  <a:t>signals </a:t>
                </a:r>
                <a:r>
                  <a:rPr lang="en-US" sz="1600" dirty="0" smtClean="0"/>
                  <a:t>sent to L1 </a:t>
                </a:r>
                <a:r>
                  <a:rPr lang="en-US" sz="1600" dirty="0" err="1" smtClean="0"/>
                  <a:t>Calo</a:t>
                </a:r>
                <a:r>
                  <a:rPr lang="en-US" sz="1600" dirty="0" smtClean="0"/>
                  <a:t> system</a:t>
                </a:r>
                <a:endParaRPr lang="en-US" sz="1600" dirty="0"/>
              </a:p>
            </p:txBody>
          </p:sp>
        </mc:Choice>
        <mc:Fallback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8" y="1313220"/>
                <a:ext cx="10848890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337" t="-1163" b="-38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325" y="2930311"/>
            <a:ext cx="7797608" cy="354887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7" y="3025927"/>
            <a:ext cx="3111759" cy="2876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cxnSp>
        <p:nvCxnSpPr>
          <p:cNvPr id="7" name="Connettore 1 6"/>
          <p:cNvCxnSpPr/>
          <p:nvPr/>
        </p:nvCxnSpPr>
        <p:spPr>
          <a:xfrm flipV="1">
            <a:off x="2036604" y="3518644"/>
            <a:ext cx="838031" cy="910582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piè di pagina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6</a:t>
            </a:fld>
            <a:endParaRPr lang="it-IT"/>
          </a:p>
        </p:txBody>
      </p:sp>
      <p:cxnSp>
        <p:nvCxnSpPr>
          <p:cNvPr id="12" name="Connettore 1 11"/>
          <p:cNvCxnSpPr/>
          <p:nvPr/>
        </p:nvCxnSpPr>
        <p:spPr>
          <a:xfrm flipV="1">
            <a:off x="2526247" y="3661504"/>
            <a:ext cx="1049745" cy="915603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/>
        </p:nvCxnSpPr>
        <p:spPr>
          <a:xfrm>
            <a:off x="2874635" y="3518644"/>
            <a:ext cx="703925" cy="142636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/>
          <p:nvPr/>
        </p:nvCxnSpPr>
        <p:spPr>
          <a:xfrm>
            <a:off x="2034036" y="4451108"/>
            <a:ext cx="499524" cy="99756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/>
          <p:nvPr/>
        </p:nvCxnSpPr>
        <p:spPr>
          <a:xfrm>
            <a:off x="2077908" y="5175710"/>
            <a:ext cx="471401" cy="9448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/>
          <p:cNvCxnSpPr/>
          <p:nvPr/>
        </p:nvCxnSpPr>
        <p:spPr>
          <a:xfrm flipH="1">
            <a:off x="2523679" y="4535520"/>
            <a:ext cx="3120" cy="73445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2052172" y="4396963"/>
            <a:ext cx="2983" cy="822419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 flipV="1">
            <a:off x="2526247" y="4726345"/>
            <a:ext cx="1070456" cy="543626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>
            <a:off x="3575992" y="3661504"/>
            <a:ext cx="2568" cy="1094616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/>
          <p:cNvSpPr/>
          <p:nvPr/>
        </p:nvSpPr>
        <p:spPr>
          <a:xfrm>
            <a:off x="2287073" y="3938726"/>
            <a:ext cx="10167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</a:t>
            </a:r>
            <a:endParaRPr lang="it-IT" sz="2000" b="1" cap="none" spc="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2000" b="1" cap="none" spc="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Tower</a:t>
            </a:r>
            <a:endParaRPr lang="it-IT" sz="2000" b="1" cap="none" spc="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323527" y="2930311"/>
            <a:ext cx="5596406" cy="244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7559899" y="6188012"/>
            <a:ext cx="4360034" cy="277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/>
          <p:cNvSpPr/>
          <p:nvPr/>
        </p:nvSpPr>
        <p:spPr>
          <a:xfrm>
            <a:off x="2967208" y="6188012"/>
            <a:ext cx="4360034" cy="277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9880497" y="2826397"/>
            <a:ext cx="1951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accent1">
                    <a:lumMod val="75000"/>
                  </a:schemeClr>
                </a:solidFill>
              </a:rPr>
              <a:t>Regular </a:t>
            </a:r>
            <a:r>
              <a:rPr lang="it-IT" sz="2000" b="1" dirty="0" err="1" smtClean="0">
                <a:solidFill>
                  <a:schemeClr val="accent1">
                    <a:lumMod val="75000"/>
                  </a:schemeClr>
                </a:solidFill>
              </a:rPr>
              <a:t>Readout</a:t>
            </a: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CasellaDiTesto 25"/>
          <p:cNvSpPr txBox="1"/>
          <p:nvPr/>
        </p:nvSpPr>
        <p:spPr>
          <a:xfrm>
            <a:off x="9931903" y="6100514"/>
            <a:ext cx="1872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rgbClr val="FF0000"/>
                </a:solidFill>
              </a:rPr>
              <a:t>Trigger </a:t>
            </a:r>
            <a:r>
              <a:rPr lang="it-IT" sz="2000" b="1" dirty="0" err="1" smtClean="0">
                <a:solidFill>
                  <a:srgbClr val="FF0000"/>
                </a:solidFill>
              </a:rPr>
              <a:t>Readout</a:t>
            </a:r>
            <a:endParaRPr lang="it-IT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 Upgrade</a:t>
            </a:r>
            <a:endParaRPr lang="it-IT" dirty="0"/>
          </a:p>
        </p:txBody>
      </p:sp>
      <p:sp>
        <p:nvSpPr>
          <p:cNvPr id="11" name="Segnaposto data 10"/>
          <p:cNvSpPr>
            <a:spLocks noGrp="1"/>
          </p:cNvSpPr>
          <p:nvPr>
            <p:ph type="dt" sz="half" idx="10"/>
          </p:nvPr>
        </p:nvSpPr>
        <p:spPr>
          <a:xfrm>
            <a:off x="838200" y="6384486"/>
            <a:ext cx="2743200" cy="365125"/>
          </a:xfrm>
        </p:spPr>
        <p:txBody>
          <a:bodyPr/>
          <a:lstStyle/>
          <a:p>
            <a:r>
              <a:rPr lang="it-IT" dirty="0" smtClean="0"/>
              <a:t>22/05/2017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32" y="1673838"/>
            <a:ext cx="2890332" cy="195085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ttangolo 6"/>
          <p:cNvSpPr/>
          <p:nvPr/>
        </p:nvSpPr>
        <p:spPr>
          <a:xfrm>
            <a:off x="4217971" y="3636691"/>
            <a:ext cx="15685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 </a:t>
            </a:r>
            <a:r>
              <a:rPr lang="it-IT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</a:t>
            </a:r>
            <a:endParaRPr lang="it-IT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reccia a destra 7"/>
          <p:cNvSpPr/>
          <p:nvPr/>
        </p:nvSpPr>
        <p:spPr>
          <a:xfrm>
            <a:off x="3010312" y="2780483"/>
            <a:ext cx="611299" cy="36377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2001688" y="2023938"/>
            <a:ext cx="275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LAr Phase 1 </a:t>
            </a:r>
          </a:p>
          <a:p>
            <a:pPr algn="ctr"/>
            <a:r>
              <a:rPr lang="en-US" dirty="0" smtClean="0"/>
              <a:t>Upgrade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743346" y="1185384"/>
            <a:ext cx="113538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 smtClean="0"/>
              <a:t>LAr Phase-I upgrade: </a:t>
            </a:r>
            <a:r>
              <a:rPr lang="en-US" sz="1600" b="1" dirty="0" smtClean="0"/>
              <a:t>new calorimeter trigger electronics </a:t>
            </a:r>
            <a:r>
              <a:rPr lang="en-US" sz="1600" dirty="0" smtClean="0"/>
              <a:t>with increased granularity and functionality for LAr calorimeter level 1 trigger</a:t>
            </a:r>
            <a:r>
              <a:rPr lang="en-US" sz="1700" dirty="0" smtClean="0"/>
              <a:t>	</a:t>
            </a:r>
            <a:endParaRPr lang="it-IT" sz="1700" dirty="0"/>
          </a:p>
        </p:txBody>
      </p:sp>
      <p:sp>
        <p:nvSpPr>
          <p:cNvPr id="16" name="Rettangolo 15"/>
          <p:cNvSpPr/>
          <p:nvPr/>
        </p:nvSpPr>
        <p:spPr>
          <a:xfrm>
            <a:off x="668463" y="3833703"/>
            <a:ext cx="669574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/>
              <a:t>Trigger </a:t>
            </a:r>
            <a:r>
              <a:rPr lang="it-IT" sz="1600" b="1" dirty="0" err="1"/>
              <a:t>Tower</a:t>
            </a:r>
            <a:r>
              <a:rPr lang="it-IT" sz="1600" b="1" dirty="0"/>
              <a:t>  to Super </a:t>
            </a:r>
            <a:r>
              <a:rPr lang="it-IT" sz="1600" b="1" dirty="0" err="1"/>
              <a:t>Cells</a:t>
            </a:r>
            <a:r>
              <a:rPr lang="it-IT" sz="1600" dirty="0"/>
              <a:t>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10 times granularity </a:t>
            </a:r>
            <a:r>
              <a:rPr lang="en-US" sz="1400" dirty="0"/>
              <a:t>increase per </a:t>
            </a:r>
            <a:r>
              <a:rPr lang="en-US" sz="1400" dirty="0" smtClean="0"/>
              <a:t>each trigger tower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</a:t>
            </a:r>
            <a:r>
              <a:rPr lang="en-US" sz="1400" dirty="0" smtClean="0"/>
              <a:t>nformation provided </a:t>
            </a:r>
            <a:r>
              <a:rPr lang="en-US" sz="1400" dirty="0"/>
              <a:t>for </a:t>
            </a:r>
            <a:r>
              <a:rPr lang="en-US" sz="1400" dirty="0" smtClean="0"/>
              <a:t>each calorimeter layer for the full η range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Finer segmentation in the front and middle layers of the EM barrel and endcap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Higher resolution and shower information</a:t>
            </a:r>
          </a:p>
          <a:p>
            <a:r>
              <a:rPr lang="en-US" sz="1400" b="1" dirty="0" smtClean="0"/>
              <a:t>New FE and BE electronics: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40 </a:t>
            </a:r>
            <a:r>
              <a:rPr lang="en-US" sz="1400" dirty="0" smtClean="0"/>
              <a:t>MHz </a:t>
            </a:r>
            <a:r>
              <a:rPr lang="en-US" sz="1400" dirty="0"/>
              <a:t>digitization with 12 bit </a:t>
            </a:r>
            <a:r>
              <a:rPr lang="en-US" sz="1400" dirty="0" err="1" smtClean="0"/>
              <a:t>precion</a:t>
            </a: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</a:t>
            </a:r>
            <a:r>
              <a:rPr lang="en-US" sz="1400" dirty="0" smtClean="0"/>
              <a:t>ense </a:t>
            </a:r>
            <a:r>
              <a:rPr lang="en-US" sz="1400" dirty="0"/>
              <a:t>and high speed data </a:t>
            </a:r>
            <a:r>
              <a:rPr lang="en-US" sz="1400" dirty="0" smtClean="0"/>
              <a:t>transfer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  <a:r>
              <a:rPr lang="en-US" sz="1400" dirty="0" smtClean="0"/>
              <a:t>eal </a:t>
            </a:r>
            <a:r>
              <a:rPr lang="en-US" sz="1400" dirty="0"/>
              <a:t>time data processing with a fixed latency on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</p:txBody>
      </p:sp>
      <p:sp>
        <p:nvSpPr>
          <p:cNvPr id="17" name="Rettangolo 16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4038600" y="6384486"/>
            <a:ext cx="4114800" cy="365125"/>
          </a:xfrm>
        </p:spPr>
        <p:txBody>
          <a:bodyPr/>
          <a:lstStyle/>
          <a:p>
            <a:r>
              <a:rPr lang="it-IT" dirty="0" smtClean="0"/>
              <a:t>Alessandra Camplani - TIPP2017</a:t>
            </a:r>
            <a:endParaRPr lang="it-IT" dirty="0"/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7</a:t>
            </a:fld>
            <a:endParaRPr lang="it-IT" dirty="0"/>
          </a:p>
        </p:txBody>
      </p:sp>
      <p:pic>
        <p:nvPicPr>
          <p:cNvPr id="53" name="Immagin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8" y="1881452"/>
            <a:ext cx="1979528" cy="143208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4" name="Rettangolo 53"/>
          <p:cNvSpPr/>
          <p:nvPr/>
        </p:nvSpPr>
        <p:spPr>
          <a:xfrm>
            <a:off x="842949" y="3418180"/>
            <a:ext cx="176045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Trigger </a:t>
            </a:r>
            <a:r>
              <a:rPr lang="it-IT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Tower</a:t>
            </a:r>
            <a:endParaRPr lang="it-IT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5" name="Immagin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96" y="2316142"/>
            <a:ext cx="5130022" cy="3330655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743346" y="5603443"/>
            <a:ext cx="1115750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Deal with the </a:t>
            </a:r>
            <a:r>
              <a:rPr lang="en-US" b="1" dirty="0"/>
              <a:t>luminosity increase, </a:t>
            </a:r>
            <a:r>
              <a:rPr lang="en-US" dirty="0"/>
              <a:t>maintaining a </a:t>
            </a:r>
            <a:r>
              <a:rPr lang="en-US" b="1" dirty="0"/>
              <a:t>low-</a:t>
            </a:r>
            <a:r>
              <a:rPr lang="en-US" b="1" dirty="0" err="1"/>
              <a:t>pT</a:t>
            </a:r>
            <a:r>
              <a:rPr lang="en-US" b="1" dirty="0"/>
              <a:t> lepton threshold </a:t>
            </a:r>
            <a:r>
              <a:rPr lang="en-US" dirty="0"/>
              <a:t>and keeping the </a:t>
            </a:r>
            <a:r>
              <a:rPr lang="en-US" b="1" dirty="0"/>
              <a:t>same trigger bandwidth</a:t>
            </a:r>
            <a:r>
              <a:rPr lang="en-US" dirty="0"/>
              <a:t> with respect to Run2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43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920338" y="3289465"/>
            <a:ext cx="6699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</a:rPr>
              <a:t>Front-End (FE) Upgrade</a:t>
            </a:r>
            <a:endParaRPr lang="it-IT" sz="5400" dirty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1572875" y="334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5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FE </a:t>
            </a:r>
            <a:r>
              <a:rPr lang="it-IT" dirty="0" err="1" smtClean="0"/>
              <a:t>electronics</a:t>
            </a:r>
            <a:r>
              <a:rPr lang="it-IT" dirty="0" smtClean="0"/>
              <a:t> </a:t>
            </a:r>
            <a:r>
              <a:rPr lang="it-IT" dirty="0" err="1" smtClean="0"/>
              <a:t>components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smtClean="0"/>
              <a:t>22/05/2017</a:t>
            </a:r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45127" y="1861411"/>
            <a:ext cx="81739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New </a:t>
            </a:r>
            <a:r>
              <a:rPr lang="en-US" b="1" dirty="0"/>
              <a:t>Layer Sum Boards (LSB) </a:t>
            </a:r>
            <a:r>
              <a:rPr lang="en-US" dirty="0" smtClean="0"/>
              <a:t>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analog</a:t>
            </a:r>
            <a:r>
              <a:rPr lang="it-IT" dirty="0"/>
              <a:t> </a:t>
            </a:r>
            <a:r>
              <a:rPr lang="it-IT" dirty="0" err="1"/>
              <a:t>sums</a:t>
            </a:r>
            <a:r>
              <a:rPr lang="it-IT" dirty="0"/>
              <a:t> for super </a:t>
            </a:r>
            <a:r>
              <a:rPr lang="it-IT" dirty="0" err="1"/>
              <a:t>cells</a:t>
            </a:r>
            <a:r>
              <a:rPr lang="it-IT" dirty="0"/>
              <a:t> </a:t>
            </a: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 </a:t>
            </a:r>
            <a:r>
              <a:rPr lang="en-US" b="1" dirty="0" smtClean="0"/>
              <a:t>Baseplane </a:t>
            </a:r>
            <a:r>
              <a:rPr lang="en-US" dirty="0" smtClean="0"/>
              <a:t>to </a:t>
            </a:r>
            <a:r>
              <a:rPr lang="en-US" dirty="0"/>
              <a:t>keep compatibility with existing setup and route new SC </a:t>
            </a:r>
            <a:r>
              <a:rPr lang="en-US" dirty="0" smtClean="0"/>
              <a:t>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LAr </a:t>
            </a:r>
            <a:r>
              <a:rPr lang="en-US" b="1" dirty="0"/>
              <a:t>Trigger Digitizer Boards (LTDB) </a:t>
            </a:r>
            <a:r>
              <a:rPr lang="en-US" b="1" dirty="0" smtClean="0"/>
              <a:t> </a:t>
            </a:r>
            <a:r>
              <a:rPr lang="en-US" dirty="0" smtClean="0"/>
              <a:t>with radiation-tolerant </a:t>
            </a:r>
            <a:r>
              <a:rPr lang="en-US" dirty="0"/>
              <a:t>custom </a:t>
            </a:r>
            <a:r>
              <a:rPr lang="en-US" dirty="0" smtClean="0"/>
              <a:t>ASICs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 smtClean="0"/>
              <a:t>Serializer</a:t>
            </a:r>
            <a:r>
              <a:rPr lang="it-IT" dirty="0" smtClean="0"/>
              <a:t> (</a:t>
            </a:r>
            <a:r>
              <a:rPr lang="en-US" dirty="0" smtClean="0"/>
              <a:t>LOCx2)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Transmitter</a:t>
            </a:r>
            <a:r>
              <a:rPr lang="it-IT" dirty="0"/>
              <a:t> </a:t>
            </a:r>
            <a:r>
              <a:rPr lang="it-IT" dirty="0" smtClean="0"/>
              <a:t>driver (</a:t>
            </a:r>
            <a:r>
              <a:rPr lang="en-US" dirty="0" err="1" smtClean="0"/>
              <a:t>LOCld</a:t>
            </a:r>
            <a:r>
              <a:rPr lang="en-US" dirty="0" smtClean="0"/>
              <a:t>)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3" y="3644024"/>
            <a:ext cx="3608947" cy="273093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489543"/>
            <a:ext cx="3475012" cy="2982053"/>
          </a:xfrm>
          <a:prstGeom prst="rect">
            <a:avLst/>
          </a:prstGeom>
        </p:spPr>
      </p:pic>
      <p:sp>
        <p:nvSpPr>
          <p:cNvPr id="10" name="Ovale 9"/>
          <p:cNvSpPr/>
          <p:nvPr/>
        </p:nvSpPr>
        <p:spPr>
          <a:xfrm>
            <a:off x="9599179" y="5406977"/>
            <a:ext cx="447634" cy="106461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8012720" y="3179106"/>
            <a:ext cx="3818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FEB </a:t>
            </a:r>
            <a:r>
              <a:rPr lang="it-IT" dirty="0" err="1"/>
              <a:t>currently</a:t>
            </a:r>
            <a:r>
              <a:rPr lang="it-IT" dirty="0"/>
              <a:t> </a:t>
            </a:r>
            <a:r>
              <a:rPr lang="it-IT" dirty="0" err="1" smtClean="0"/>
              <a:t>installed</a:t>
            </a:r>
            <a:r>
              <a:rPr lang="it-IT" dirty="0" smtClean="0"/>
              <a:t> on the detector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6779327" y="3377185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Baseplane</a:t>
            </a:r>
            <a:endParaRPr lang="it-IT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11" y="57854"/>
            <a:ext cx="3653611" cy="2403992"/>
          </a:xfrm>
          <a:prstGeom prst="rect">
            <a:avLst/>
          </a:prstGeom>
        </p:spPr>
      </p:pic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Alessandra Camplani - TIPP2017</a:t>
            </a:r>
            <a:endParaRPr lang="it-IT"/>
          </a:p>
        </p:txBody>
      </p:sp>
      <p:sp>
        <p:nvSpPr>
          <p:cNvPr id="15" name="Segnaposto numero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53802-A0A9-42B0-B538-CE059624362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05316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TM02900743[[fn=Organico]]</Template>
  <TotalTime>13422</TotalTime>
  <Words>2034</Words>
  <Application>Microsoft Office PowerPoint</Application>
  <PresentationFormat>Widescreen</PresentationFormat>
  <Paragraphs>412</Paragraphs>
  <Slides>30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Wingdings 2</vt:lpstr>
      <vt:lpstr>HDOfficeLightV0</vt:lpstr>
      <vt:lpstr>1_HDOfficeLightV0</vt:lpstr>
      <vt:lpstr>Phase-I Trigger Readout Electronics Upgrade for the ATLAS Liquid-Argon Calorimeters</vt:lpstr>
      <vt:lpstr>Outline</vt:lpstr>
      <vt:lpstr>Presentazione standard di PowerPoint</vt:lpstr>
      <vt:lpstr>Context – LHC and ATLAS</vt:lpstr>
      <vt:lpstr>The Liquid Argon (LAr) Calorimeter</vt:lpstr>
      <vt:lpstr>The current electronics</vt:lpstr>
      <vt:lpstr>Calorimeter Upgrade</vt:lpstr>
      <vt:lpstr>Presentazione standard di PowerPoint</vt:lpstr>
      <vt:lpstr>FE electronics components</vt:lpstr>
      <vt:lpstr>LAr Trigger Digitizer Board (LTDB)</vt:lpstr>
      <vt:lpstr>LTDB: custom ASICs (1)</vt:lpstr>
      <vt:lpstr>LTDB: custom ASICs (2)</vt:lpstr>
      <vt:lpstr>Presentazione standard di PowerPoint</vt:lpstr>
      <vt:lpstr>LAr Digital Processing Blade(LDPB)</vt:lpstr>
      <vt:lpstr>LAr Trigger prOcessing MEzzanine: LATOME</vt:lpstr>
      <vt:lpstr>Back End System Test</vt:lpstr>
      <vt:lpstr>Presentazione standard di PowerPoint</vt:lpstr>
      <vt:lpstr>Demonstrator motivations</vt:lpstr>
      <vt:lpstr>FE Demonstrator: LTDB</vt:lpstr>
      <vt:lpstr>BE Demonstrator: ABBA</vt:lpstr>
      <vt:lpstr>Demonstrator data taking</vt:lpstr>
      <vt:lpstr>Presentazione standard di PowerPoint</vt:lpstr>
      <vt:lpstr>Summary</vt:lpstr>
      <vt:lpstr>Presentazione standard di PowerPoint</vt:lpstr>
      <vt:lpstr>LHC Schedule</vt:lpstr>
      <vt:lpstr>ADC: radiation tolerance</vt:lpstr>
      <vt:lpstr>LOCx2 &amp; LOCld: radiation tolerance</vt:lpstr>
      <vt:lpstr>LTDB Development</vt:lpstr>
      <vt:lpstr>LATOME Firmware</vt:lpstr>
      <vt:lpstr>Demonstrator readout in ATLAS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LAr Phase 1 Upgrade</dc:title>
  <dc:creator>camplani</dc:creator>
  <cp:lastModifiedBy>camplani</cp:lastModifiedBy>
  <cp:revision>442</cp:revision>
  <dcterms:created xsi:type="dcterms:W3CDTF">2017-02-08T10:17:19Z</dcterms:created>
  <dcterms:modified xsi:type="dcterms:W3CDTF">2017-05-21T14:56:36Z</dcterms:modified>
</cp:coreProperties>
</file>